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4" r:id="rId3"/>
    <p:sldId id="265" r:id="rId4"/>
    <p:sldId id="281" r:id="rId5"/>
    <p:sldId id="258" r:id="rId6"/>
    <p:sldId id="257" r:id="rId7"/>
    <p:sldId id="259" r:id="rId8"/>
    <p:sldId id="280" r:id="rId9"/>
    <p:sldId id="267" r:id="rId10"/>
    <p:sldId id="268" r:id="rId11"/>
    <p:sldId id="260" r:id="rId12"/>
    <p:sldId id="279" r:id="rId13"/>
    <p:sldId id="273" r:id="rId14"/>
    <p:sldId id="283" r:id="rId15"/>
    <p:sldId id="284" r:id="rId16"/>
    <p:sldId id="285" r:id="rId17"/>
    <p:sldId id="286" r:id="rId18"/>
    <p:sldId id="269" r:id="rId19"/>
    <p:sldId id="270" r:id="rId20"/>
    <p:sldId id="274" r:id="rId21"/>
    <p:sldId id="288" r:id="rId22"/>
    <p:sldId id="289" r:id="rId23"/>
    <p:sldId id="290" r:id="rId24"/>
    <p:sldId id="291" r:id="rId25"/>
    <p:sldId id="287" r:id="rId26"/>
    <p:sldId id="292" r:id="rId27"/>
    <p:sldId id="293" r:id="rId28"/>
    <p:sldId id="294" r:id="rId29"/>
    <p:sldId id="295" r:id="rId30"/>
    <p:sldId id="296" r:id="rId31"/>
    <p:sldId id="297" r:id="rId32"/>
    <p:sldId id="298" r:id="rId33"/>
    <p:sldId id="299" r:id="rId34"/>
    <p:sldId id="300" r:id="rId35"/>
    <p:sldId id="302" r:id="rId36"/>
    <p:sldId id="301" r:id="rId37"/>
    <p:sldId id="303" r:id="rId38"/>
    <p:sldId id="304" r:id="rId39"/>
    <p:sldId id="305" r:id="rId40"/>
    <p:sldId id="306" r:id="rId41"/>
    <p:sldId id="307" r:id="rId42"/>
    <p:sldId id="308" r:id="rId43"/>
    <p:sldId id="309" r:id="rId44"/>
    <p:sldId id="310" r:id="rId45"/>
    <p:sldId id="311" r:id="rId46"/>
    <p:sldId id="313" r:id="rId47"/>
    <p:sldId id="314" r:id="rId48"/>
    <p:sldId id="315" r:id="rId49"/>
    <p:sldId id="316" r:id="rId50"/>
    <p:sldId id="317" r:id="rId51"/>
    <p:sldId id="318" r:id="rId52"/>
    <p:sldId id="276" r:id="rId53"/>
    <p:sldId id="277" r:id="rId54"/>
    <p:sldId id="261" r:id="rId55"/>
    <p:sldId id="28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94660"/>
  </p:normalViewPr>
  <p:slideViewPr>
    <p:cSldViewPr>
      <p:cViewPr varScale="1">
        <p:scale>
          <a:sx n="70" d="100"/>
          <a:sy n="70" d="100"/>
        </p:scale>
        <p:origin x="1320"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AD1F1-416F-48D4-ADF3-EEF37A1896ED}" type="datetimeFigureOut">
              <a:rPr lang="en-US" smtClean="0"/>
              <a:t>2/13/2025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A0DC7A-5C53-46DC-BB50-765E30D75C3B}" type="slidenum">
              <a:rPr lang="en-US" smtClean="0"/>
              <a:t>‹#›</a:t>
            </a:fld>
            <a:endParaRPr lang="en-US"/>
          </a:p>
        </p:txBody>
      </p:sp>
    </p:spTree>
    <p:extLst>
      <p:ext uri="{BB962C8B-B14F-4D97-AF65-F5344CB8AC3E}">
        <p14:creationId xmlns:p14="http://schemas.microsoft.com/office/powerpoint/2010/main" val="1316579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Description:</a:t>
            </a:r>
          </a:p>
          <a:p>
            <a:endParaRPr lang="en-US" dirty="0"/>
          </a:p>
          <a:p>
            <a:r>
              <a:rPr lang="en-US" dirty="0"/>
              <a:t>The challenge lies in the difficulty for consumers to accurately identify and differentiate between various types of date fruits based on visual characteristics alone. This is due to the extensive range of date fruit varieties, each exhibiting distinct features in terms of color, size, shape, texture, and taste.</a:t>
            </a:r>
          </a:p>
        </p:txBody>
      </p:sp>
      <p:sp>
        <p:nvSpPr>
          <p:cNvPr id="4" name="Slide Number Placeholder 3"/>
          <p:cNvSpPr>
            <a:spLocks noGrp="1"/>
          </p:cNvSpPr>
          <p:nvPr>
            <p:ph type="sldNum" sz="quarter" idx="5"/>
          </p:nvPr>
        </p:nvSpPr>
        <p:spPr/>
        <p:txBody>
          <a:bodyPr/>
          <a:lstStyle/>
          <a:p>
            <a:fld id="{30A0DC7A-5C53-46DC-BB50-765E30D75C3B}" type="slidenum">
              <a:rPr lang="en-US" smtClean="0"/>
              <a:t>6</a:t>
            </a:fld>
            <a:endParaRPr lang="en-US"/>
          </a:p>
        </p:txBody>
      </p:sp>
    </p:spTree>
    <p:extLst>
      <p:ext uri="{BB962C8B-B14F-4D97-AF65-F5344CB8AC3E}">
        <p14:creationId xmlns:p14="http://schemas.microsoft.com/office/powerpoint/2010/main" val="384849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39975"/>
            <a:ext cx="9144000" cy="1470025"/>
          </a:xfrm>
        </p:spPr>
        <p:txBody>
          <a:bodyPr/>
          <a:lstStyle>
            <a:lvl1pPr>
              <a:defRPr b="1"/>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80313" y="228600"/>
            <a:ext cx="2512887" cy="681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cs typeface="Arial" panose="020B0604020202020204" pitchFamily="34" charset="0"/>
              </a:defRPr>
            </a:lvl1p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cs typeface="Arial" panose="020B0604020202020204" pitchFamily="34" charset="0"/>
              </a:defRPr>
            </a:lvl1pPr>
          </a:lstStyle>
          <a:p>
            <a:fld id="{1D8BD707-D9CF-40AE-B4C6-C98DA3205C09}" type="datetimeFigureOut">
              <a:rPr lang="en-US" smtClean="0"/>
              <a:pPr/>
              <a:t>2/13/2025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2/13/2025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200" y="1219200"/>
            <a:ext cx="8991600" cy="54864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userDrawn="1"/>
        </p:nvGrpSpPr>
        <p:grpSpPr>
          <a:xfrm>
            <a:off x="-2381" y="30481"/>
            <a:ext cx="9146381" cy="71913"/>
            <a:chOff x="0" y="6800850"/>
            <a:chExt cx="9144000" cy="0"/>
          </a:xfrm>
        </p:grpSpPr>
        <p:cxnSp>
          <p:nvCxnSpPr>
            <p:cNvPr id="8" name="Straight Connector 7"/>
            <p:cNvCxnSpPr/>
            <p:nvPr userDrawn="1"/>
          </p:nvCxnSpPr>
          <p:spPr>
            <a:xfrm>
              <a:off x="0" y="6800850"/>
              <a:ext cx="3044952" cy="0"/>
            </a:xfrm>
            <a:prstGeom prst="line">
              <a:avLst/>
            </a:prstGeom>
            <a:ln w="76200">
              <a:solidFill>
                <a:srgbClr val="404096"/>
              </a:solidFill>
              <a:beve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044952" y="6800850"/>
              <a:ext cx="3044952" cy="0"/>
            </a:xfrm>
            <a:prstGeom prst="line">
              <a:avLst/>
            </a:prstGeom>
            <a:ln w="76200">
              <a:solidFill>
                <a:srgbClr val="F58634"/>
              </a:solidFill>
              <a:beve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089904" y="6800850"/>
              <a:ext cx="3054096" cy="0"/>
            </a:xfrm>
            <a:prstGeom prst="line">
              <a:avLst/>
            </a:prstGeom>
            <a:ln w="76200">
              <a:solidFill>
                <a:srgbClr val="FACD2A"/>
              </a:solidFill>
              <a:beve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userDrawn="1"/>
        </p:nvGrpSpPr>
        <p:grpSpPr>
          <a:xfrm>
            <a:off x="-2381" y="6819425"/>
            <a:ext cx="9148762" cy="71913"/>
            <a:chOff x="0" y="6800850"/>
            <a:chExt cx="9144000" cy="0"/>
          </a:xfrm>
        </p:grpSpPr>
        <p:cxnSp>
          <p:nvCxnSpPr>
            <p:cNvPr id="17" name="Straight Connector 16"/>
            <p:cNvCxnSpPr/>
            <p:nvPr userDrawn="1"/>
          </p:nvCxnSpPr>
          <p:spPr>
            <a:xfrm>
              <a:off x="0" y="6800850"/>
              <a:ext cx="3044952" cy="0"/>
            </a:xfrm>
            <a:prstGeom prst="line">
              <a:avLst/>
            </a:prstGeom>
            <a:ln w="76200">
              <a:solidFill>
                <a:srgbClr val="404096"/>
              </a:solidFill>
              <a:beve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044952" y="6800850"/>
              <a:ext cx="3044952" cy="0"/>
            </a:xfrm>
            <a:prstGeom prst="line">
              <a:avLst/>
            </a:prstGeom>
            <a:ln w="76200">
              <a:solidFill>
                <a:srgbClr val="F58634"/>
              </a:solidFill>
              <a:beve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089904" y="6800850"/>
              <a:ext cx="3054096" cy="0"/>
            </a:xfrm>
            <a:prstGeom prst="line">
              <a:avLst/>
            </a:prstGeom>
            <a:ln w="76200">
              <a:solidFill>
                <a:srgbClr val="FACD2A"/>
              </a:solidFill>
              <a:beve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9524" y="1184752"/>
            <a:ext cx="9153524" cy="104298"/>
            <a:chOff x="0" y="6800850"/>
            <a:chExt cx="9144000" cy="0"/>
          </a:xfrm>
        </p:grpSpPr>
        <p:cxnSp>
          <p:nvCxnSpPr>
            <p:cNvPr id="21" name="Straight Connector 20"/>
            <p:cNvCxnSpPr/>
            <p:nvPr userDrawn="1"/>
          </p:nvCxnSpPr>
          <p:spPr>
            <a:xfrm>
              <a:off x="0" y="6800850"/>
              <a:ext cx="3044952" cy="0"/>
            </a:xfrm>
            <a:prstGeom prst="line">
              <a:avLst/>
            </a:prstGeom>
            <a:ln w="76200">
              <a:solidFill>
                <a:srgbClr val="404096"/>
              </a:solidFill>
              <a:beve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044952" y="6800850"/>
              <a:ext cx="3044952" cy="0"/>
            </a:xfrm>
            <a:prstGeom prst="line">
              <a:avLst/>
            </a:prstGeom>
            <a:ln w="76200">
              <a:solidFill>
                <a:srgbClr val="F58634"/>
              </a:solidFill>
              <a:beve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6089904" y="6800850"/>
              <a:ext cx="3054096" cy="0"/>
            </a:xfrm>
            <a:prstGeom prst="line">
              <a:avLst/>
            </a:prstGeom>
            <a:ln w="76200">
              <a:solidFill>
                <a:srgbClr val="FACD2A"/>
              </a:solidFill>
              <a:beve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cap="small" baseline="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procore.com/" TargetMode="External"/><Relationship Id="rId2" Type="http://schemas.openxmlformats.org/officeDocument/2006/relationships/hyperlink" Target="https://www.buildtools.com/" TargetMode="External"/><Relationship Id="rId1" Type="http://schemas.openxmlformats.org/officeDocument/2006/relationships/slideLayout" Target="../slideLayouts/slideLayout2.xml"/><Relationship Id="rId4" Type="http://schemas.openxmlformats.org/officeDocument/2006/relationships/hyperlink" Target="https://www.coconstruct.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54175"/>
            <a:ext cx="9144000" cy="1470025"/>
          </a:xfrm>
        </p:spPr>
        <p:txBody>
          <a:bodyPr>
            <a:normAutofit/>
          </a:bodyPr>
          <a:lstStyle/>
          <a:p>
            <a:r>
              <a:rPr lang="en-US" dirty="0">
                <a:latin typeface="Arial" panose="020B0604020202020204" pitchFamily="34" charset="0"/>
                <a:cs typeface="Arial" panose="020B0604020202020204" pitchFamily="34" charset="0"/>
              </a:rPr>
              <a:t>FYP Proposal Defense</a:t>
            </a:r>
            <a:br>
              <a:rPr lang="en-US" dirty="0"/>
            </a:br>
            <a:r>
              <a:rPr lang="en-US" sz="4000" dirty="0"/>
              <a:t>&lt;&lt;Builder Management System&gt;&gt;</a:t>
            </a:r>
          </a:p>
        </p:txBody>
      </p:sp>
      <p:graphicFrame>
        <p:nvGraphicFramePr>
          <p:cNvPr id="9" name="Table 8"/>
          <p:cNvGraphicFramePr>
            <a:graphicFrameLocks noGrp="1"/>
          </p:cNvGraphicFramePr>
          <p:nvPr>
            <p:extLst>
              <p:ext uri="{D42A27DB-BD31-4B8C-83A1-F6EECF244321}">
                <p14:modId xmlns:p14="http://schemas.microsoft.com/office/powerpoint/2010/main" val="1749402244"/>
              </p:ext>
            </p:extLst>
          </p:nvPr>
        </p:nvGraphicFramePr>
        <p:xfrm>
          <a:off x="1524000" y="3810000"/>
          <a:ext cx="6032500" cy="1520190"/>
        </p:xfrm>
        <a:graphic>
          <a:graphicData uri="http://schemas.openxmlformats.org/drawingml/2006/table">
            <a:tbl>
              <a:tblPr>
                <a:tableStyleId>{5940675A-B579-460E-94D1-54222C63F5DA}</a:tableStyleId>
              </a:tblPr>
              <a:tblGrid>
                <a:gridCol w="666750">
                  <a:extLst>
                    <a:ext uri="{9D8B030D-6E8A-4147-A177-3AD203B41FA5}">
                      <a16:colId xmlns:a16="http://schemas.microsoft.com/office/drawing/2014/main" val="20000"/>
                    </a:ext>
                  </a:extLst>
                </a:gridCol>
                <a:gridCol w="2027167">
                  <a:extLst>
                    <a:ext uri="{9D8B030D-6E8A-4147-A177-3AD203B41FA5}">
                      <a16:colId xmlns:a16="http://schemas.microsoft.com/office/drawing/2014/main" val="20001"/>
                    </a:ext>
                  </a:extLst>
                </a:gridCol>
                <a:gridCol w="3338583">
                  <a:extLst>
                    <a:ext uri="{9D8B030D-6E8A-4147-A177-3AD203B41FA5}">
                      <a16:colId xmlns:a16="http://schemas.microsoft.com/office/drawing/2014/main" val="20002"/>
                    </a:ext>
                  </a:extLst>
                </a:gridCol>
              </a:tblGrid>
              <a:tr h="190500">
                <a:tc gridSpan="3">
                  <a:txBody>
                    <a:bodyPr/>
                    <a:lstStyle/>
                    <a:p>
                      <a:pPr algn="ctr" fontAlgn="ctr"/>
                      <a:r>
                        <a:rPr lang="en-US" sz="2000" b="1" u="none" strike="noStrike" dirty="0">
                          <a:effectLst/>
                          <a:latin typeface="Arial" panose="020B0604020202020204" pitchFamily="34" charset="0"/>
                          <a:cs typeface="Arial" panose="020B0604020202020204" pitchFamily="34" charset="0"/>
                        </a:rPr>
                        <a:t>GROUP MEMBERS</a:t>
                      </a:r>
                      <a:endParaRPr lang="en-US" sz="20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330">
                <a:tc>
                  <a:txBody>
                    <a:bodyPr/>
                    <a:lstStyle/>
                    <a:p>
                      <a:pPr algn="ctr" fontAlgn="ctr"/>
                      <a:r>
                        <a:rPr lang="en-US" sz="1800" b="1" u="none" strike="noStrike" dirty="0" err="1">
                          <a:effectLst/>
                          <a:latin typeface="Arial" panose="020B0604020202020204" pitchFamily="34" charset="0"/>
                          <a:cs typeface="Arial" panose="020B0604020202020204" pitchFamily="34" charset="0"/>
                        </a:rPr>
                        <a:t>S.No</a:t>
                      </a:r>
                      <a:r>
                        <a:rPr lang="en-US" sz="1800" b="1" u="none" strike="noStrike" dirty="0">
                          <a:effectLst/>
                          <a:latin typeface="Arial" panose="020B0604020202020204" pitchFamily="34" charset="0"/>
                          <a:cs typeface="Arial" panose="020B0604020202020204" pitchFamily="34" charset="0"/>
                        </a:rPr>
                        <a:t>.</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800" b="1" u="none" strike="noStrike" dirty="0">
                          <a:effectLst/>
                          <a:latin typeface="Arial" panose="020B0604020202020204" pitchFamily="34" charset="0"/>
                          <a:cs typeface="Arial" panose="020B0604020202020204" pitchFamily="34" charset="0"/>
                        </a:rPr>
                        <a:t>Enrollment #</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800" b="1" u="none" strike="noStrike" dirty="0">
                          <a:effectLst/>
                          <a:latin typeface="Arial" panose="020B0604020202020204" pitchFamily="34" charset="0"/>
                          <a:cs typeface="Arial" panose="020B0604020202020204" pitchFamily="34" charset="0"/>
                        </a:rPr>
                        <a:t>Student Name</a:t>
                      </a: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190500">
                <a:tc>
                  <a:txBody>
                    <a:bodyPr/>
                    <a:lstStyle/>
                    <a:p>
                      <a:pPr algn="ctr" fontAlgn="ctr"/>
                      <a:r>
                        <a:rPr lang="en-US" sz="1800" u="none" strike="noStrike">
                          <a:effectLst/>
                          <a:latin typeface="Arial" panose="020B0604020202020204" pitchFamily="34" charset="0"/>
                          <a:cs typeface="Arial" panose="020B0604020202020204" pitchFamily="34" charset="0"/>
                        </a:rPr>
                        <a:t>1</a:t>
                      </a:r>
                      <a:endParaRPr lang="en-US" sz="18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r>
                        <a:rPr lang="en-US" sz="1800" b="0" i="0" u="none" strike="noStrike" dirty="0">
                          <a:solidFill>
                            <a:srgbClr val="000000"/>
                          </a:solidFill>
                          <a:effectLst/>
                          <a:latin typeface="Arial" panose="020B0604020202020204" pitchFamily="34" charset="0"/>
                          <a:cs typeface="Arial" panose="020B0604020202020204" pitchFamily="34" charset="0"/>
                        </a:rPr>
                        <a:t>02-131212-009</a:t>
                      </a:r>
                    </a:p>
                  </a:txBody>
                  <a:tcPr marL="9525" marR="9525" marT="9525" marB="0" anchor="ctr"/>
                </a:tc>
                <a:tc>
                  <a:txBody>
                    <a:bodyPr/>
                    <a:lstStyle/>
                    <a:p>
                      <a:pPr algn="ctr" fontAlgn="ctr"/>
                      <a:r>
                        <a:rPr lang="en-US" sz="1800" u="none" strike="noStrike" dirty="0">
                          <a:effectLst/>
                          <a:latin typeface="Arial" panose="020B0604020202020204" pitchFamily="34" charset="0"/>
                          <a:cs typeface="Arial" panose="020B0604020202020204" pitchFamily="34" charset="0"/>
                        </a:rPr>
                        <a:t>Muhammad Shoaib Akhter Qadri</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190500">
                <a:tc>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190500">
                <a:tc>
                  <a:txBody>
                    <a:bodyPr/>
                    <a:lstStyle/>
                    <a:p>
                      <a:pPr algn="ctr" fontAlgn="ctr"/>
                      <a:endParaRPr lang="en-US"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ct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80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88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(Cont. )</a:t>
            </a:r>
          </a:p>
        </p:txBody>
      </p:sp>
      <p:sp>
        <p:nvSpPr>
          <p:cNvPr id="3" name="Content Placeholder 2"/>
          <p:cNvSpPr>
            <a:spLocks noGrp="1"/>
          </p:cNvSpPr>
          <p:nvPr>
            <p:ph idx="1"/>
          </p:nvPr>
        </p:nvSpPr>
        <p:spPr/>
        <p:txBody>
          <a:bodyPr>
            <a:normAutofit/>
          </a:bodyPr>
          <a:lstStyle/>
          <a:p>
            <a:r>
              <a:rPr lang="en-US" sz="2800" b="1" u="sng" dirty="0"/>
              <a:t>Sustainable Development Goals Mappings</a:t>
            </a:r>
          </a:p>
          <a:p>
            <a:pPr marL="342900" marR="0" lvl="0" indent="-342900">
              <a:spcBef>
                <a:spcPts val="65"/>
              </a:spcBef>
              <a:spcAft>
                <a:spcPts val="0"/>
              </a:spcAft>
              <a:buSzPts val="1000"/>
              <a:buFont typeface="Symbol" panose="05050102010706020507" pitchFamily="18" charset="2"/>
              <a:buChar char=""/>
              <a:tabLst>
                <a:tab pos="457200" algn="l"/>
              </a:tabLst>
            </a:pP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Goal 9: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Industry, Innovation, and Infrastructure: Promoting sustainable construction innovation through digital platforms.</a:t>
            </a:r>
            <a:endParaRPr lang="en-US" b="0" dirty="0">
              <a:effectLst/>
              <a:latin typeface="Times New Roman" panose="02020603050405020304" pitchFamily="18" charset="0"/>
              <a:ea typeface="Times New Roman" panose="02020603050405020304" pitchFamily="18" charset="0"/>
            </a:endParaRPr>
          </a:p>
          <a:p>
            <a:pPr marL="342900" marR="0" lvl="0" indent="-342900">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Goal 11: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Sustainable Cities and Communities: Supporting well-managed and transparent urban residential projects.</a:t>
            </a:r>
            <a:endParaRPr lang="en-US" b="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60984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Autofit/>
          </a:bodyPr>
          <a:lstStyle/>
          <a:p>
            <a:pPr marL="342900" marR="0" lvl="0" indent="-342900" rtl="0">
              <a:spcBef>
                <a:spcPts val="65"/>
              </a:spcBef>
              <a:spcAft>
                <a:spcPts val="0"/>
              </a:spcAft>
              <a:buFont typeface="+mj-lt"/>
              <a:buAutoNum type="arabicPeriod"/>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Chatting &amp; Communication: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A real-time messaging system allowing customers, builders, and </a:t>
            </a:r>
            <a:r>
              <a:rPr lang="en-US" sz="2800" b="0" dirty="0" err="1">
                <a:effectLst/>
                <a:latin typeface="Times New Roman" panose="02020603050405020304" pitchFamily="18" charset="0"/>
                <a:ea typeface="Calibri" panose="020F0502020204030204" pitchFamily="34" charset="0"/>
                <a:cs typeface="Times New Roman" panose="02020603050405020304" pitchFamily="18" charset="0"/>
              </a:rPr>
              <a:t>tradies</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 to communicate seamlessly.</a:t>
            </a:r>
            <a:endParaRPr lang="en-US" sz="2800" b="0" dirty="0">
              <a:effectLst/>
              <a:latin typeface="Times New Roman" panose="02020603050405020304" pitchFamily="18" charset="0"/>
              <a:ea typeface="Times New Roman" panose="02020603050405020304" pitchFamily="18" charset="0"/>
            </a:endParaRPr>
          </a:p>
          <a:p>
            <a:pPr marL="342900" marR="0" lvl="0" indent="-342900">
              <a:spcBef>
                <a:spcPts val="65"/>
              </a:spcBef>
              <a:spcAft>
                <a:spcPts val="0"/>
              </a:spcAft>
              <a:buFont typeface="+mj-lt"/>
              <a:buAutoNum type="arabicPeriod"/>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Products Selection &amp; Documentation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Tracking customer selections for materials, appliances, and finishes with documented agreements.</a:t>
            </a:r>
            <a:endParaRPr lang="en-US" sz="2800" b="0" dirty="0">
              <a:effectLst/>
              <a:latin typeface="Times New Roman" panose="02020603050405020304" pitchFamily="18" charset="0"/>
              <a:ea typeface="Times New Roman" panose="02020603050405020304" pitchFamily="18" charset="0"/>
            </a:endParaRPr>
          </a:p>
          <a:p>
            <a:pPr marL="342900" marR="0" lvl="0" indent="-342900">
              <a:spcBef>
                <a:spcPts val="65"/>
              </a:spcBef>
              <a:spcAft>
                <a:spcPts val="0"/>
              </a:spcAft>
              <a:buFont typeface="+mj-lt"/>
              <a:buAutoNum type="arabicPeriod"/>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Profile Management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Comprehensive profile pages for customers, custom builders, and </a:t>
            </a:r>
            <a:r>
              <a:rPr lang="en-US" sz="2800" b="0" dirty="0" err="1">
                <a:effectLst/>
                <a:latin typeface="Times New Roman" panose="02020603050405020304" pitchFamily="18" charset="0"/>
                <a:ea typeface="Calibri" panose="020F0502020204030204" pitchFamily="34" charset="0"/>
                <a:cs typeface="Times New Roman" panose="02020603050405020304" pitchFamily="18" charset="0"/>
              </a:rPr>
              <a:t>tradies</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b="0" dirty="0">
              <a:effectLst/>
              <a:latin typeface="Times New Roman" panose="02020603050405020304" pitchFamily="18" charset="0"/>
              <a:ea typeface="Times New Roman" panose="02020603050405020304" pitchFamily="18" charset="0"/>
            </a:endParaRPr>
          </a:p>
          <a:p>
            <a:pPr marL="342900" marR="0" lvl="0" indent="-342900">
              <a:spcBef>
                <a:spcPts val="65"/>
              </a:spcBef>
              <a:spcAft>
                <a:spcPts val="0"/>
              </a:spcAft>
              <a:buFont typeface="+mj-lt"/>
              <a:buAutoNum type="arabicPeriod"/>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Project Management: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Features for customers and builders to add and track projects, including descriptions, images, and building links.</a:t>
            </a:r>
            <a:endParaRPr lang="en-US" sz="2800" b="0" dirty="0">
              <a:effectLst/>
              <a:latin typeface="Times New Roman" panose="02020603050405020304" pitchFamily="18" charset="0"/>
              <a:ea typeface="Times New Roman" panose="02020603050405020304" pitchFamily="18" charset="0"/>
            </a:endParaRPr>
          </a:p>
        </p:txBody>
      </p:sp>
      <p:grpSp>
        <p:nvGrpSpPr>
          <p:cNvPr id="4" name="Group 3"/>
          <p:cNvGrpSpPr/>
          <p:nvPr/>
        </p:nvGrpSpPr>
        <p:grpSpPr>
          <a:xfrm>
            <a:off x="-2381" y="30481"/>
            <a:ext cx="9146381" cy="71913"/>
            <a:chOff x="0" y="6800850"/>
            <a:chExt cx="9144000" cy="0"/>
          </a:xfrm>
        </p:grpSpPr>
        <p:cxnSp>
          <p:nvCxnSpPr>
            <p:cNvPr id="5" name="Straight Connector 4"/>
            <p:cNvCxnSpPr/>
            <p:nvPr userDrawn="1"/>
          </p:nvCxnSpPr>
          <p:spPr>
            <a:xfrm>
              <a:off x="0" y="6800850"/>
              <a:ext cx="3044952" cy="0"/>
            </a:xfrm>
            <a:prstGeom prst="line">
              <a:avLst/>
            </a:prstGeom>
            <a:ln w="76200">
              <a:solidFill>
                <a:srgbClr val="404096"/>
              </a:solidFill>
              <a:beve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3044952" y="6800850"/>
              <a:ext cx="3044952" cy="0"/>
            </a:xfrm>
            <a:prstGeom prst="line">
              <a:avLst/>
            </a:prstGeom>
            <a:ln w="76200">
              <a:solidFill>
                <a:srgbClr val="F58634"/>
              </a:solidFill>
              <a:beve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089904" y="6800850"/>
              <a:ext cx="3054096" cy="0"/>
            </a:xfrm>
            <a:prstGeom prst="line">
              <a:avLst/>
            </a:prstGeom>
            <a:ln w="76200">
              <a:solidFill>
                <a:srgbClr val="FACD2A"/>
              </a:solidFill>
              <a:beve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21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Scope</a:t>
            </a:r>
          </a:p>
        </p:txBody>
      </p:sp>
      <p:sp>
        <p:nvSpPr>
          <p:cNvPr id="3" name="Content Placeholder 2"/>
          <p:cNvSpPr>
            <a:spLocks noGrp="1"/>
          </p:cNvSpPr>
          <p:nvPr>
            <p:ph idx="1"/>
          </p:nvPr>
        </p:nvSpPr>
        <p:spPr/>
        <p:txBody>
          <a:bodyPr>
            <a:normAutofit lnSpcReduction="10000"/>
          </a:bodyPr>
          <a:lstStyle/>
          <a:p>
            <a:pPr marL="514350" indent="-514350">
              <a:lnSpc>
                <a:spcPct val="150000"/>
              </a:lnSpc>
              <a:spcBef>
                <a:spcPts val="65"/>
              </a:spcBef>
              <a:buFont typeface="Arial" pitchFamily="34" charset="0"/>
              <a:buAutoNum type="arabicPeriod" startAt="6"/>
              <a:tabLst>
                <a:tab pos="514350" algn="l"/>
              </a:tabLs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Companies Section: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A dedicated section for listing companies involved in a project, visible in the sidebar for easy navigation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a:p>
            <a:pPr marL="514350" marR="0" lvl="0" indent="-514350" rtl="0">
              <a:lnSpc>
                <a:spcPct val="150000"/>
              </a:lnSpc>
              <a:spcBef>
                <a:spcPts val="65"/>
              </a:spcBef>
              <a:spcAft>
                <a:spcPts val="0"/>
              </a:spcAft>
              <a:buAutoNum type="arabicPeriod" startAt="6"/>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Customer Reviews: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A system for customers to leave feedback about builders and companies.</a:t>
            </a:r>
            <a:endParaRPr lang="en-US" sz="2800" b="0" dirty="0">
              <a:latin typeface="Times New Roman" panose="02020603050405020304" pitchFamily="18" charset="0"/>
              <a:ea typeface="Calibri" panose="020F0502020204030204" pitchFamily="34" charset="0"/>
            </a:endParaRPr>
          </a:p>
          <a:p>
            <a:pPr marL="514350" marR="0" lvl="0" indent="-514350" rtl="0">
              <a:lnSpc>
                <a:spcPct val="150000"/>
              </a:lnSpc>
              <a:spcBef>
                <a:spcPts val="65"/>
              </a:spcBef>
              <a:spcAft>
                <a:spcPts val="0"/>
              </a:spcAft>
              <a:buAutoNum type="arabicPeriod" startAt="6"/>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Notifications System:</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Real-time alerts for project updates, task completions, and document approvals.</a:t>
            </a:r>
            <a:endParaRPr lang="en-US" sz="2800" b="0" dirty="0">
              <a:latin typeface="Times New Roman" panose="02020603050405020304" pitchFamily="18" charset="0"/>
              <a:ea typeface="Calibri" panose="020F0502020204030204" pitchFamily="34" charset="0"/>
            </a:endParaRPr>
          </a:p>
          <a:p>
            <a:pPr marL="514350" marR="0" lvl="0" indent="-514350" rtl="0">
              <a:lnSpc>
                <a:spcPct val="150000"/>
              </a:lnSpc>
              <a:spcBef>
                <a:spcPts val="65"/>
              </a:spcBef>
              <a:spcAft>
                <a:spcPts val="0"/>
              </a:spcAft>
              <a:buAutoNum type="arabicPeriod" startAt="6"/>
              <a:tabLst>
                <a:tab pos="514350" algn="l"/>
              </a:tabLs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Verified Builders Status: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0" dirty="0">
                <a:effectLst/>
                <a:latin typeface="Times New Roman" panose="02020603050405020304" pitchFamily="18" charset="0"/>
                <a:ea typeface="Calibri" panose="020F0502020204030204" pitchFamily="34" charset="0"/>
                <a:cs typeface="Times New Roman" panose="02020603050405020304" pitchFamily="18" charset="0"/>
              </a:rPr>
              <a:t>A status system for verifying builders’ credentials and project compliance with Victorian standards.</a:t>
            </a:r>
            <a:endParaRPr lang="en-US" sz="2800" b="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402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r>
              <a:rPr lang="en-US" dirty="0"/>
              <a:t>Work Flow Diagram</a:t>
            </a:r>
          </a:p>
        </p:txBody>
      </p:sp>
      <p:pic>
        <p:nvPicPr>
          <p:cNvPr id="15" name="Picture 14" descr="A diagram of a software company&#10;&#10;Description automatically generated">
            <a:extLst>
              <a:ext uri="{FF2B5EF4-FFF2-40B4-BE49-F238E27FC236}">
                <a16:creationId xmlns:a16="http://schemas.microsoft.com/office/drawing/2014/main" id="{8BB804D1-1621-9FE0-522F-5340DF66A456}"/>
              </a:ext>
            </a:extLst>
          </p:cNvPr>
          <p:cNvPicPr>
            <a:picLocks noChangeAspect="1"/>
          </p:cNvPicPr>
          <p:nvPr/>
        </p:nvPicPr>
        <p:blipFill>
          <a:blip r:embed="rId2"/>
          <a:stretch>
            <a:fillRect/>
          </a:stretch>
        </p:blipFill>
        <p:spPr>
          <a:xfrm>
            <a:off x="76200" y="1512189"/>
            <a:ext cx="8991600" cy="4900422"/>
          </a:xfrm>
          <a:prstGeom prst="rect">
            <a:avLst/>
          </a:prstGeom>
          <a:noFill/>
        </p:spPr>
      </p:pic>
    </p:spTree>
    <p:extLst>
      <p:ext uri="{BB962C8B-B14F-4D97-AF65-F5344CB8AC3E}">
        <p14:creationId xmlns:p14="http://schemas.microsoft.com/office/powerpoint/2010/main" val="151620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3633-2627-3ED1-F8E2-26EE856CD47E}"/>
              </a:ext>
            </a:extLst>
          </p:cNvPr>
          <p:cNvSpPr>
            <a:spLocks noGrp="1"/>
          </p:cNvSpPr>
          <p:nvPr>
            <p:ph type="title"/>
          </p:nvPr>
        </p:nvSpPr>
        <p:spPr/>
        <p:txBody>
          <a:bodyPr/>
          <a:lstStyle/>
          <a:p>
            <a:r>
              <a:rPr lang="en-US" dirty="0"/>
              <a:t>Sequence Diagram</a:t>
            </a:r>
          </a:p>
        </p:txBody>
      </p:sp>
      <p:pic>
        <p:nvPicPr>
          <p:cNvPr id="5" name="Content Placeholder 4">
            <a:extLst>
              <a:ext uri="{FF2B5EF4-FFF2-40B4-BE49-F238E27FC236}">
                <a16:creationId xmlns:a16="http://schemas.microsoft.com/office/drawing/2014/main" id="{C6F2C394-049C-E541-D330-20478F83CF0F}"/>
              </a:ext>
            </a:extLst>
          </p:cNvPr>
          <p:cNvPicPr>
            <a:picLocks noGrp="1" noChangeAspect="1"/>
          </p:cNvPicPr>
          <p:nvPr>
            <p:ph idx="1"/>
          </p:nvPr>
        </p:nvPicPr>
        <p:blipFill>
          <a:blip r:embed="rId2"/>
          <a:stretch>
            <a:fillRect/>
          </a:stretch>
        </p:blipFill>
        <p:spPr>
          <a:xfrm>
            <a:off x="639739" y="1249445"/>
            <a:ext cx="7864522" cy="5425910"/>
          </a:xfrm>
        </p:spPr>
      </p:pic>
    </p:spTree>
    <p:extLst>
      <p:ext uri="{BB962C8B-B14F-4D97-AF65-F5344CB8AC3E}">
        <p14:creationId xmlns:p14="http://schemas.microsoft.com/office/powerpoint/2010/main" val="415218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3A5B0-6583-6814-7EC4-7D177733F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C7EA0-9BC5-BA18-75D4-2FC1C0AE7773}"/>
              </a:ext>
            </a:extLst>
          </p:cNvPr>
          <p:cNvSpPr>
            <a:spLocks noGrp="1"/>
          </p:cNvSpPr>
          <p:nvPr>
            <p:ph type="title"/>
          </p:nvPr>
        </p:nvSpPr>
        <p:spPr/>
        <p:txBody>
          <a:bodyPr/>
          <a:lstStyle/>
          <a:p>
            <a:r>
              <a:rPr lang="en-US" dirty="0"/>
              <a:t>Sequence Diagram</a:t>
            </a:r>
          </a:p>
        </p:txBody>
      </p:sp>
      <p:pic>
        <p:nvPicPr>
          <p:cNvPr id="7" name="Content Placeholder 6">
            <a:extLst>
              <a:ext uri="{FF2B5EF4-FFF2-40B4-BE49-F238E27FC236}">
                <a16:creationId xmlns:a16="http://schemas.microsoft.com/office/drawing/2014/main" id="{6D8B907E-A2E7-45CC-A821-70F9CAB64340}"/>
              </a:ext>
            </a:extLst>
          </p:cNvPr>
          <p:cNvPicPr>
            <a:picLocks noGrp="1" noChangeAspect="1"/>
          </p:cNvPicPr>
          <p:nvPr>
            <p:ph idx="1"/>
          </p:nvPr>
        </p:nvPicPr>
        <p:blipFill>
          <a:blip r:embed="rId2"/>
          <a:stretch>
            <a:fillRect/>
          </a:stretch>
        </p:blipFill>
        <p:spPr>
          <a:xfrm>
            <a:off x="468535" y="1219200"/>
            <a:ext cx="8206929" cy="5486400"/>
          </a:xfrm>
        </p:spPr>
      </p:pic>
    </p:spTree>
    <p:extLst>
      <p:ext uri="{BB962C8B-B14F-4D97-AF65-F5344CB8AC3E}">
        <p14:creationId xmlns:p14="http://schemas.microsoft.com/office/powerpoint/2010/main" val="297654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B601-F4F4-C8DC-B90E-147ECA849302}"/>
              </a:ext>
            </a:extLst>
          </p:cNvPr>
          <p:cNvSpPr>
            <a:spLocks noGrp="1"/>
          </p:cNvSpPr>
          <p:nvPr>
            <p:ph type="title"/>
          </p:nvPr>
        </p:nvSpPr>
        <p:spPr/>
        <p:txBody>
          <a:bodyPr/>
          <a:lstStyle/>
          <a:p>
            <a:r>
              <a:rPr lang="en-US" dirty="0"/>
              <a:t>Sequence Diagram</a:t>
            </a:r>
          </a:p>
        </p:txBody>
      </p:sp>
      <p:pic>
        <p:nvPicPr>
          <p:cNvPr id="5" name="Content Placeholder 4">
            <a:extLst>
              <a:ext uri="{FF2B5EF4-FFF2-40B4-BE49-F238E27FC236}">
                <a16:creationId xmlns:a16="http://schemas.microsoft.com/office/drawing/2014/main" id="{AF2348DC-4F93-B1A2-EE46-61A6D0837C33}"/>
              </a:ext>
            </a:extLst>
          </p:cNvPr>
          <p:cNvPicPr>
            <a:picLocks noGrp="1" noChangeAspect="1"/>
          </p:cNvPicPr>
          <p:nvPr>
            <p:ph idx="1"/>
          </p:nvPr>
        </p:nvPicPr>
        <p:blipFill>
          <a:blip r:embed="rId2"/>
          <a:stretch>
            <a:fillRect/>
          </a:stretch>
        </p:blipFill>
        <p:spPr>
          <a:xfrm>
            <a:off x="430171" y="1249445"/>
            <a:ext cx="8283658" cy="5425910"/>
          </a:xfrm>
        </p:spPr>
      </p:pic>
    </p:spTree>
    <p:extLst>
      <p:ext uri="{BB962C8B-B14F-4D97-AF65-F5344CB8AC3E}">
        <p14:creationId xmlns:p14="http://schemas.microsoft.com/office/powerpoint/2010/main" val="351741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A74CF0-75A7-EDC1-8944-EB6EE59DC93E}"/>
              </a:ext>
            </a:extLst>
          </p:cNvPr>
          <p:cNvSpPr>
            <a:spLocks noGrp="1"/>
          </p:cNvSpPr>
          <p:nvPr>
            <p:ph type="title"/>
          </p:nvPr>
        </p:nvSpPr>
        <p:spPr>
          <a:xfrm>
            <a:off x="0" y="0"/>
            <a:ext cx="9144000" cy="1143000"/>
          </a:xfrm>
        </p:spPr>
        <p:txBody>
          <a:bodyPr/>
          <a:lstStyle/>
          <a:p>
            <a:r>
              <a:rPr lang="en-US" dirty="0"/>
              <a:t>Sequence Diagram</a:t>
            </a:r>
          </a:p>
        </p:txBody>
      </p:sp>
      <p:pic>
        <p:nvPicPr>
          <p:cNvPr id="5" name="Content Placeholder 4">
            <a:extLst>
              <a:ext uri="{FF2B5EF4-FFF2-40B4-BE49-F238E27FC236}">
                <a16:creationId xmlns:a16="http://schemas.microsoft.com/office/drawing/2014/main" id="{AEF11868-1D5C-A4A6-701C-77E87CFBD70C}"/>
              </a:ext>
            </a:extLst>
          </p:cNvPr>
          <p:cNvPicPr>
            <a:picLocks noGrp="1" noChangeAspect="1"/>
          </p:cNvPicPr>
          <p:nvPr>
            <p:ph idx="1"/>
          </p:nvPr>
        </p:nvPicPr>
        <p:blipFill>
          <a:blip r:embed="rId2"/>
          <a:stretch>
            <a:fillRect/>
          </a:stretch>
        </p:blipFill>
        <p:spPr>
          <a:xfrm>
            <a:off x="926552" y="1219200"/>
            <a:ext cx="7290895" cy="5486400"/>
          </a:xfrm>
          <a:noFill/>
        </p:spPr>
      </p:pic>
    </p:spTree>
    <p:extLst>
      <p:ext uri="{BB962C8B-B14F-4D97-AF65-F5344CB8AC3E}">
        <p14:creationId xmlns:p14="http://schemas.microsoft.com/office/powerpoint/2010/main" val="366776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 Breakdown Structure</a:t>
            </a:r>
          </a:p>
        </p:txBody>
      </p:sp>
      <p:sp>
        <p:nvSpPr>
          <p:cNvPr id="3" name="Content Placeholder 2"/>
          <p:cNvSpPr>
            <a:spLocks noGrp="1"/>
          </p:cNvSpPr>
          <p:nvPr>
            <p:ph idx="1"/>
          </p:nvPr>
        </p:nvSpPr>
        <p:spPr/>
        <p:txBody>
          <a:bodyPr>
            <a:normAutofit/>
          </a:bodyPr>
          <a:lstStyle/>
          <a:p>
            <a:pPr marL="0" indent="0">
              <a:buNone/>
            </a:pPr>
            <a:endParaRPr lang="en-US" b="0" dirty="0"/>
          </a:p>
          <a:p>
            <a:endParaRPr lang="en-US" b="0" dirty="0"/>
          </a:p>
        </p:txBody>
      </p:sp>
      <p:pic>
        <p:nvPicPr>
          <p:cNvPr id="5" name="Picture 4">
            <a:extLst>
              <a:ext uri="{FF2B5EF4-FFF2-40B4-BE49-F238E27FC236}">
                <a16:creationId xmlns:a16="http://schemas.microsoft.com/office/drawing/2014/main" id="{DBDB674C-A2BC-664B-5CCE-FC8E7240BBA8}"/>
              </a:ext>
            </a:extLst>
          </p:cNvPr>
          <p:cNvPicPr>
            <a:picLocks noChangeAspect="1"/>
          </p:cNvPicPr>
          <p:nvPr/>
        </p:nvPicPr>
        <p:blipFill>
          <a:blip r:embed="rId2"/>
          <a:stretch>
            <a:fillRect/>
          </a:stretch>
        </p:blipFill>
        <p:spPr>
          <a:xfrm>
            <a:off x="266700" y="1600200"/>
            <a:ext cx="8610600" cy="4381500"/>
          </a:xfrm>
          <a:prstGeom prst="rect">
            <a:avLst/>
          </a:prstGeom>
        </p:spPr>
      </p:pic>
      <p:pic>
        <p:nvPicPr>
          <p:cNvPr id="4" name="Content Placeholder 4" descr="A diagram of a software&#10;&#10;Description automatically generated">
            <a:extLst>
              <a:ext uri="{FF2B5EF4-FFF2-40B4-BE49-F238E27FC236}">
                <a16:creationId xmlns:a16="http://schemas.microsoft.com/office/drawing/2014/main" id="{27E626C2-E10D-B796-4A59-26D14D58AAB0}"/>
              </a:ext>
            </a:extLst>
          </p:cNvPr>
          <p:cNvPicPr>
            <a:picLocks noChangeAspect="1"/>
          </p:cNvPicPr>
          <p:nvPr/>
        </p:nvPicPr>
        <p:blipFill>
          <a:blip r:embed="rId3">
            <a:extLst>
              <a:ext uri="{28A0092B-C50C-407E-A947-70E740481C1C}">
                <a14:useLocalDpi xmlns:a14="http://schemas.microsoft.com/office/drawing/2010/main" val="0"/>
              </a:ext>
            </a:extLst>
          </a:blip>
          <a:srcRect t="16666" b="13890"/>
          <a:stretch/>
        </p:blipFill>
        <p:spPr>
          <a:xfrm>
            <a:off x="36576" y="1239837"/>
            <a:ext cx="9031224" cy="4703763"/>
          </a:xfrm>
          <a:prstGeom prst="rect">
            <a:avLst/>
          </a:prstGeom>
        </p:spPr>
      </p:pic>
    </p:spTree>
    <p:extLst>
      <p:ext uri="{BB962C8B-B14F-4D97-AF65-F5344CB8AC3E}">
        <p14:creationId xmlns:p14="http://schemas.microsoft.com/office/powerpoint/2010/main" val="3298636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r>
              <a:rPr lang="en-US" dirty="0"/>
              <a:t>Use-Case Diagram</a:t>
            </a:r>
          </a:p>
        </p:txBody>
      </p:sp>
      <p:pic>
        <p:nvPicPr>
          <p:cNvPr id="6" name="Picture 5" descr="A diagram of a program&#10;&#10;Description automatically generated">
            <a:extLst>
              <a:ext uri="{FF2B5EF4-FFF2-40B4-BE49-F238E27FC236}">
                <a16:creationId xmlns:a16="http://schemas.microsoft.com/office/drawing/2014/main" id="{244C3C90-C90F-B91B-328D-8F3C737FC14C}"/>
              </a:ext>
            </a:extLst>
          </p:cNvPr>
          <p:cNvPicPr>
            <a:picLocks noChangeAspect="1"/>
          </p:cNvPicPr>
          <p:nvPr/>
        </p:nvPicPr>
        <p:blipFill>
          <a:blip r:embed="rId2"/>
          <a:stretch>
            <a:fillRect/>
          </a:stretch>
        </p:blipFill>
        <p:spPr>
          <a:xfrm>
            <a:off x="76200" y="1489711"/>
            <a:ext cx="8991600" cy="4945378"/>
          </a:xfrm>
          <a:prstGeom prst="rect">
            <a:avLst/>
          </a:prstGeom>
          <a:noFill/>
        </p:spPr>
      </p:pic>
    </p:spTree>
    <p:extLst>
      <p:ext uri="{BB962C8B-B14F-4D97-AF65-F5344CB8AC3E}">
        <p14:creationId xmlns:p14="http://schemas.microsoft.com/office/powerpoint/2010/main" val="158927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Background</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Proposed Solution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Project Scope</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Diagrams and Prototype Screens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References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255633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r>
              <a:rPr lang="en-US" dirty="0"/>
              <a:t>Prototype Designs (screen 1)</a:t>
            </a:r>
          </a:p>
        </p:txBody>
      </p:sp>
      <p:pic>
        <p:nvPicPr>
          <p:cNvPr id="4" name="Picture 3" descr="A screenshot of a login screen&#10;&#10;AI-generated content may be incorrect.">
            <a:extLst>
              <a:ext uri="{FF2B5EF4-FFF2-40B4-BE49-F238E27FC236}">
                <a16:creationId xmlns:a16="http://schemas.microsoft.com/office/drawing/2014/main" id="{1307E585-7DEC-D0A2-C742-92F75A8026A5}"/>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70957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C7BE5-9B21-12BC-9F98-FBA043A7C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204B16-52ED-7EDF-4DF4-2009E32FAA91}"/>
              </a:ext>
            </a:extLst>
          </p:cNvPr>
          <p:cNvSpPr>
            <a:spLocks noGrp="1"/>
          </p:cNvSpPr>
          <p:nvPr>
            <p:ph type="title"/>
          </p:nvPr>
        </p:nvSpPr>
        <p:spPr>
          <a:xfrm>
            <a:off x="0" y="0"/>
            <a:ext cx="9144000" cy="1143000"/>
          </a:xfrm>
        </p:spPr>
        <p:txBody>
          <a:bodyPr anchor="ctr">
            <a:normAutofit/>
          </a:bodyPr>
          <a:lstStyle/>
          <a:p>
            <a:r>
              <a:rPr lang="en-US" dirty="0"/>
              <a:t>Prototype Designs (screen 2)</a:t>
            </a:r>
          </a:p>
        </p:txBody>
      </p:sp>
      <p:pic>
        <p:nvPicPr>
          <p:cNvPr id="5" name="Picture 4" descr="A screenshot of a login page&#10;&#10;AI-generated content may be incorrect.">
            <a:extLst>
              <a:ext uri="{FF2B5EF4-FFF2-40B4-BE49-F238E27FC236}">
                <a16:creationId xmlns:a16="http://schemas.microsoft.com/office/drawing/2014/main" id="{059F95D5-2CEA-0A79-835B-B52308707FBE}"/>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3059552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15132-5215-D196-2D83-4D20CE76B5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433DD-E58A-07D9-E99B-63714D55A302}"/>
              </a:ext>
            </a:extLst>
          </p:cNvPr>
          <p:cNvSpPr>
            <a:spLocks noGrp="1"/>
          </p:cNvSpPr>
          <p:nvPr>
            <p:ph type="title"/>
          </p:nvPr>
        </p:nvSpPr>
        <p:spPr>
          <a:xfrm>
            <a:off x="0" y="0"/>
            <a:ext cx="9144000" cy="1143000"/>
          </a:xfrm>
        </p:spPr>
        <p:txBody>
          <a:bodyPr anchor="ctr">
            <a:normAutofit/>
          </a:bodyPr>
          <a:lstStyle/>
          <a:p>
            <a:r>
              <a:rPr lang="en-US" dirty="0"/>
              <a:t>Prototype Designs (screen 3)</a:t>
            </a:r>
          </a:p>
        </p:txBody>
      </p:sp>
      <p:pic>
        <p:nvPicPr>
          <p:cNvPr id="5" name="Picture 4" descr="A screenshot of a registration form&#10;&#10;AI-generated content may be incorrect.">
            <a:extLst>
              <a:ext uri="{FF2B5EF4-FFF2-40B4-BE49-F238E27FC236}">
                <a16:creationId xmlns:a16="http://schemas.microsoft.com/office/drawing/2014/main" id="{96D9C6D4-A943-E8AB-E51A-33509DF8A184}"/>
              </a:ext>
            </a:extLst>
          </p:cNvPr>
          <p:cNvPicPr>
            <a:picLocks noChangeAspect="1"/>
          </p:cNvPicPr>
          <p:nvPr/>
        </p:nvPicPr>
        <p:blipFill>
          <a:blip r:embed="rId2"/>
          <a:stretch>
            <a:fillRect/>
          </a:stretch>
        </p:blipFill>
        <p:spPr>
          <a:xfrm>
            <a:off x="76200" y="1624584"/>
            <a:ext cx="8991600" cy="4675632"/>
          </a:xfrm>
          <a:prstGeom prst="rect">
            <a:avLst/>
          </a:prstGeom>
          <a:noFill/>
        </p:spPr>
      </p:pic>
    </p:spTree>
    <p:extLst>
      <p:ext uri="{BB962C8B-B14F-4D97-AF65-F5344CB8AC3E}">
        <p14:creationId xmlns:p14="http://schemas.microsoft.com/office/powerpoint/2010/main" val="112236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13FF5-8A95-81FC-68A2-BCFA8D62B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BE242-CC13-FCBC-BBA5-6CB3CBC1C31E}"/>
              </a:ext>
            </a:extLst>
          </p:cNvPr>
          <p:cNvSpPr>
            <a:spLocks noGrp="1"/>
          </p:cNvSpPr>
          <p:nvPr>
            <p:ph type="title"/>
          </p:nvPr>
        </p:nvSpPr>
        <p:spPr>
          <a:xfrm>
            <a:off x="0" y="0"/>
            <a:ext cx="9144000" cy="1143000"/>
          </a:xfrm>
        </p:spPr>
        <p:txBody>
          <a:bodyPr anchor="ctr">
            <a:normAutofit/>
          </a:bodyPr>
          <a:lstStyle/>
          <a:p>
            <a:r>
              <a:rPr lang="en-US" dirty="0"/>
              <a:t>Prototype Designs (screen 4)</a:t>
            </a:r>
          </a:p>
        </p:txBody>
      </p:sp>
      <p:pic>
        <p:nvPicPr>
          <p:cNvPr id="4" name="Picture 3" descr="A screenshot of a registration form&#10;&#10;AI-generated content may be incorrect.">
            <a:extLst>
              <a:ext uri="{FF2B5EF4-FFF2-40B4-BE49-F238E27FC236}">
                <a16:creationId xmlns:a16="http://schemas.microsoft.com/office/drawing/2014/main" id="{7DE14C5B-D1AC-A019-BE77-7CDB1E68FC5E}"/>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339790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80B2-1294-D756-0976-45F200CA9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D2E64-62CB-CE00-277F-B7310AEFD154}"/>
              </a:ext>
            </a:extLst>
          </p:cNvPr>
          <p:cNvSpPr>
            <a:spLocks noGrp="1"/>
          </p:cNvSpPr>
          <p:nvPr>
            <p:ph type="title"/>
          </p:nvPr>
        </p:nvSpPr>
        <p:spPr>
          <a:xfrm>
            <a:off x="0" y="0"/>
            <a:ext cx="9144000" cy="1143000"/>
          </a:xfrm>
        </p:spPr>
        <p:txBody>
          <a:bodyPr anchor="ctr">
            <a:normAutofit/>
          </a:bodyPr>
          <a:lstStyle/>
          <a:p>
            <a:r>
              <a:rPr lang="en-US" dirty="0"/>
              <a:t>Prototype Designs (screen 5)</a:t>
            </a:r>
          </a:p>
        </p:txBody>
      </p:sp>
      <p:pic>
        <p:nvPicPr>
          <p:cNvPr id="4" name="Picture 3" descr="A screenshot of a login screen&#10;&#10;AI-generated content may be incorrect.">
            <a:extLst>
              <a:ext uri="{FF2B5EF4-FFF2-40B4-BE49-F238E27FC236}">
                <a16:creationId xmlns:a16="http://schemas.microsoft.com/office/drawing/2014/main" id="{56F4BED7-2492-C5FB-CD5A-9C58A86E7C83}"/>
              </a:ext>
            </a:extLst>
          </p:cNvPr>
          <p:cNvPicPr>
            <a:picLocks noChangeAspect="1"/>
          </p:cNvPicPr>
          <p:nvPr/>
        </p:nvPicPr>
        <p:blipFill>
          <a:blip r:embed="rId2"/>
          <a:stretch>
            <a:fillRect/>
          </a:stretch>
        </p:blipFill>
        <p:spPr>
          <a:xfrm>
            <a:off x="76200" y="1568386"/>
            <a:ext cx="8991600" cy="4788027"/>
          </a:xfrm>
          <a:prstGeom prst="rect">
            <a:avLst/>
          </a:prstGeom>
          <a:noFill/>
        </p:spPr>
      </p:pic>
    </p:spTree>
    <p:extLst>
      <p:ext uri="{BB962C8B-B14F-4D97-AF65-F5344CB8AC3E}">
        <p14:creationId xmlns:p14="http://schemas.microsoft.com/office/powerpoint/2010/main" val="226080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F0F72-0158-620A-5616-1F79C7209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DDCFB-4E22-03AE-F314-5E9A272650B3}"/>
              </a:ext>
            </a:extLst>
          </p:cNvPr>
          <p:cNvSpPr>
            <a:spLocks noGrp="1"/>
          </p:cNvSpPr>
          <p:nvPr>
            <p:ph type="title"/>
          </p:nvPr>
        </p:nvSpPr>
        <p:spPr>
          <a:xfrm>
            <a:off x="0" y="0"/>
            <a:ext cx="9144000" cy="1143000"/>
          </a:xfrm>
        </p:spPr>
        <p:txBody>
          <a:bodyPr anchor="ctr">
            <a:normAutofit/>
          </a:bodyPr>
          <a:lstStyle/>
          <a:p>
            <a:r>
              <a:rPr lang="en-US" dirty="0"/>
              <a:t>Prototype Designs (screen 6)</a:t>
            </a:r>
          </a:p>
        </p:txBody>
      </p:sp>
      <p:pic>
        <p:nvPicPr>
          <p:cNvPr id="4" name="Picture 3" descr="A screenshot of a computer&#10;&#10;AI-generated content may be incorrect.">
            <a:extLst>
              <a:ext uri="{FF2B5EF4-FFF2-40B4-BE49-F238E27FC236}">
                <a16:creationId xmlns:a16="http://schemas.microsoft.com/office/drawing/2014/main" id="{1849B45A-83C1-88D3-D283-6055112616BC}"/>
              </a:ext>
            </a:extLst>
          </p:cNvPr>
          <p:cNvPicPr>
            <a:picLocks noChangeAspect="1"/>
          </p:cNvPicPr>
          <p:nvPr/>
        </p:nvPicPr>
        <p:blipFill>
          <a:blip r:embed="rId2"/>
          <a:stretch>
            <a:fillRect/>
          </a:stretch>
        </p:blipFill>
        <p:spPr>
          <a:xfrm>
            <a:off x="76200" y="1590866"/>
            <a:ext cx="8991600" cy="4743068"/>
          </a:xfrm>
          <a:prstGeom prst="rect">
            <a:avLst/>
          </a:prstGeom>
          <a:noFill/>
        </p:spPr>
      </p:pic>
    </p:spTree>
    <p:extLst>
      <p:ext uri="{BB962C8B-B14F-4D97-AF65-F5344CB8AC3E}">
        <p14:creationId xmlns:p14="http://schemas.microsoft.com/office/powerpoint/2010/main" val="428057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94534-15A9-8785-4460-F6D668531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848874-280F-CC0C-03FA-49D8582A02C6}"/>
              </a:ext>
            </a:extLst>
          </p:cNvPr>
          <p:cNvSpPr>
            <a:spLocks noGrp="1"/>
          </p:cNvSpPr>
          <p:nvPr>
            <p:ph type="title"/>
          </p:nvPr>
        </p:nvSpPr>
        <p:spPr>
          <a:xfrm>
            <a:off x="0" y="0"/>
            <a:ext cx="9144000" cy="1143000"/>
          </a:xfrm>
        </p:spPr>
        <p:txBody>
          <a:bodyPr anchor="ctr">
            <a:normAutofit/>
          </a:bodyPr>
          <a:lstStyle/>
          <a:p>
            <a:r>
              <a:rPr lang="en-US" dirty="0"/>
              <a:t>Prototype Designs (screen 7)</a:t>
            </a:r>
          </a:p>
        </p:txBody>
      </p:sp>
      <p:pic>
        <p:nvPicPr>
          <p:cNvPr id="4" name="Picture 3" descr="A screenshot of a computer&#10;&#10;AI-generated content may be incorrect.">
            <a:extLst>
              <a:ext uri="{FF2B5EF4-FFF2-40B4-BE49-F238E27FC236}">
                <a16:creationId xmlns:a16="http://schemas.microsoft.com/office/drawing/2014/main" id="{EFBCAB8B-E98A-AFCA-C087-28E6E5FAEAC2}"/>
              </a:ext>
            </a:extLst>
          </p:cNvPr>
          <p:cNvPicPr>
            <a:picLocks noChangeAspect="1"/>
          </p:cNvPicPr>
          <p:nvPr/>
        </p:nvPicPr>
        <p:blipFill>
          <a:blip r:embed="rId2"/>
          <a:stretch>
            <a:fillRect/>
          </a:stretch>
        </p:blipFill>
        <p:spPr>
          <a:xfrm>
            <a:off x="76200" y="1602105"/>
            <a:ext cx="8991600" cy="4720590"/>
          </a:xfrm>
          <a:prstGeom prst="rect">
            <a:avLst/>
          </a:prstGeom>
          <a:noFill/>
        </p:spPr>
      </p:pic>
    </p:spTree>
    <p:extLst>
      <p:ext uri="{BB962C8B-B14F-4D97-AF65-F5344CB8AC3E}">
        <p14:creationId xmlns:p14="http://schemas.microsoft.com/office/powerpoint/2010/main" val="408315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3231-4DEE-BC42-A768-C7066E68A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A012E-6D8B-94DD-2071-470F9BAC13B9}"/>
              </a:ext>
            </a:extLst>
          </p:cNvPr>
          <p:cNvSpPr>
            <a:spLocks noGrp="1"/>
          </p:cNvSpPr>
          <p:nvPr>
            <p:ph type="title"/>
          </p:nvPr>
        </p:nvSpPr>
        <p:spPr>
          <a:xfrm>
            <a:off x="0" y="0"/>
            <a:ext cx="9144000" cy="1143000"/>
          </a:xfrm>
        </p:spPr>
        <p:txBody>
          <a:bodyPr anchor="ctr">
            <a:normAutofit/>
          </a:bodyPr>
          <a:lstStyle/>
          <a:p>
            <a:r>
              <a:rPr lang="en-US" dirty="0"/>
              <a:t>Prototype Designs (screen 8)</a:t>
            </a:r>
          </a:p>
        </p:txBody>
      </p:sp>
      <p:pic>
        <p:nvPicPr>
          <p:cNvPr id="4" name="Picture 3" descr="A screenshot of a computer&#10;&#10;AI-generated content may be incorrect.">
            <a:extLst>
              <a:ext uri="{FF2B5EF4-FFF2-40B4-BE49-F238E27FC236}">
                <a16:creationId xmlns:a16="http://schemas.microsoft.com/office/drawing/2014/main" id="{54B068A2-F31E-2668-2D41-2768600EFF95}"/>
              </a:ext>
            </a:extLst>
          </p:cNvPr>
          <p:cNvPicPr>
            <a:picLocks noChangeAspect="1"/>
          </p:cNvPicPr>
          <p:nvPr/>
        </p:nvPicPr>
        <p:blipFill>
          <a:blip r:embed="rId2"/>
          <a:stretch>
            <a:fillRect/>
          </a:stretch>
        </p:blipFill>
        <p:spPr>
          <a:xfrm>
            <a:off x="76200" y="1579627"/>
            <a:ext cx="8991600" cy="4765546"/>
          </a:xfrm>
          <a:prstGeom prst="rect">
            <a:avLst/>
          </a:prstGeom>
          <a:noFill/>
        </p:spPr>
      </p:pic>
    </p:spTree>
    <p:extLst>
      <p:ext uri="{BB962C8B-B14F-4D97-AF65-F5344CB8AC3E}">
        <p14:creationId xmlns:p14="http://schemas.microsoft.com/office/powerpoint/2010/main" val="378498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DC468-6614-907B-864F-83517B97B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F2A977-42D9-6265-EA62-EA9A39F09EE4}"/>
              </a:ext>
            </a:extLst>
          </p:cNvPr>
          <p:cNvSpPr>
            <a:spLocks noGrp="1"/>
          </p:cNvSpPr>
          <p:nvPr>
            <p:ph type="title"/>
          </p:nvPr>
        </p:nvSpPr>
        <p:spPr>
          <a:xfrm>
            <a:off x="0" y="0"/>
            <a:ext cx="9144000" cy="1143000"/>
          </a:xfrm>
        </p:spPr>
        <p:txBody>
          <a:bodyPr anchor="ctr">
            <a:normAutofit/>
          </a:bodyPr>
          <a:lstStyle/>
          <a:p>
            <a:r>
              <a:rPr lang="en-US" dirty="0"/>
              <a:t>Prototype Designs (screen 9)</a:t>
            </a:r>
          </a:p>
        </p:txBody>
      </p:sp>
      <p:pic>
        <p:nvPicPr>
          <p:cNvPr id="4" name="Picture 3" descr="A screenshot of a computer&#10;&#10;AI-generated content may be incorrect.">
            <a:extLst>
              <a:ext uri="{FF2B5EF4-FFF2-40B4-BE49-F238E27FC236}">
                <a16:creationId xmlns:a16="http://schemas.microsoft.com/office/drawing/2014/main" id="{D8031776-4289-C594-9C61-7DAF3C196514}"/>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110554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05CF7-AF90-FB82-F307-162550A8E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14732-9962-C691-7B25-1583A351CA07}"/>
              </a:ext>
            </a:extLst>
          </p:cNvPr>
          <p:cNvSpPr>
            <a:spLocks noGrp="1"/>
          </p:cNvSpPr>
          <p:nvPr>
            <p:ph type="title"/>
          </p:nvPr>
        </p:nvSpPr>
        <p:spPr>
          <a:xfrm>
            <a:off x="0" y="0"/>
            <a:ext cx="9144000" cy="1143000"/>
          </a:xfrm>
        </p:spPr>
        <p:txBody>
          <a:bodyPr anchor="ctr">
            <a:normAutofit/>
          </a:bodyPr>
          <a:lstStyle/>
          <a:p>
            <a:r>
              <a:rPr lang="en-US" dirty="0"/>
              <a:t>Prototype Designs (screen 10)</a:t>
            </a:r>
          </a:p>
        </p:txBody>
      </p:sp>
      <p:pic>
        <p:nvPicPr>
          <p:cNvPr id="6" name="Picture 5" descr="A screenshot of a computer&#10;&#10;AI-generated content may be incorrect.">
            <a:extLst>
              <a:ext uri="{FF2B5EF4-FFF2-40B4-BE49-F238E27FC236}">
                <a16:creationId xmlns:a16="http://schemas.microsoft.com/office/drawing/2014/main" id="{259B1E2F-D9F9-6C07-B0F7-67AD770497DD}"/>
              </a:ext>
            </a:extLst>
          </p:cNvPr>
          <p:cNvPicPr>
            <a:picLocks noChangeAspect="1"/>
          </p:cNvPicPr>
          <p:nvPr/>
        </p:nvPicPr>
        <p:blipFill>
          <a:blip r:embed="rId2"/>
          <a:stretch>
            <a:fillRect/>
          </a:stretch>
        </p:blipFill>
        <p:spPr>
          <a:xfrm>
            <a:off x="76200" y="1635823"/>
            <a:ext cx="8991600" cy="4653153"/>
          </a:xfrm>
          <a:prstGeom prst="rect">
            <a:avLst/>
          </a:prstGeom>
          <a:noFill/>
        </p:spPr>
      </p:pic>
    </p:spTree>
    <p:extLst>
      <p:ext uri="{BB962C8B-B14F-4D97-AF65-F5344CB8AC3E}">
        <p14:creationId xmlns:p14="http://schemas.microsoft.com/office/powerpoint/2010/main" val="1563850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pPr>
              <a:lnSpc>
                <a:spcPct val="200000"/>
              </a:lnSpc>
            </a:pPr>
            <a:r>
              <a:rPr lang="en-GB" sz="2400" b="0" dirty="0">
                <a:latin typeface="Times New Roman" panose="02020603050405020304" pitchFamily="18" charset="0"/>
                <a:cs typeface="Times New Roman" panose="02020603050405020304" pitchFamily="18" charset="0"/>
              </a:rPr>
              <a:t>Seamless communication, transparency, and efficient project management are crucial in the residential construction industry.</a:t>
            </a:r>
          </a:p>
          <a:p>
            <a:pPr>
              <a:lnSpc>
                <a:spcPct val="200000"/>
              </a:lnSpc>
            </a:pPr>
            <a:r>
              <a:rPr lang="en-GB" sz="2400" b="0" dirty="0">
                <a:latin typeface="Times New Roman" panose="02020603050405020304" pitchFamily="18" charset="0"/>
                <a:cs typeface="Times New Roman" panose="02020603050405020304" pitchFamily="18" charset="0"/>
              </a:rPr>
              <a:t>The proposal introduces </a:t>
            </a:r>
            <a:r>
              <a:rPr lang="en-GB" sz="2400" dirty="0">
                <a:latin typeface="Times New Roman" panose="02020603050405020304" pitchFamily="18" charset="0"/>
                <a:cs typeface="Times New Roman" panose="02020603050405020304" pitchFamily="18" charset="0"/>
              </a:rPr>
              <a:t>Builder Management Software </a:t>
            </a:r>
            <a:r>
              <a:rPr lang="en-GB" sz="2400" b="0" dirty="0">
                <a:latin typeface="Times New Roman" panose="02020603050405020304" pitchFamily="18" charset="0"/>
                <a:cs typeface="Times New Roman" panose="02020603050405020304" pitchFamily="18" charset="0"/>
              </a:rPr>
              <a:t>to address key pain points faced by both customers and builders.</a:t>
            </a:r>
          </a:p>
          <a:p>
            <a:pPr>
              <a:lnSpc>
                <a:spcPct val="200000"/>
              </a:lnSpc>
            </a:pPr>
            <a:r>
              <a:rPr lang="en-GB" sz="2400" b="0" dirty="0">
                <a:latin typeface="Times New Roman" panose="02020603050405020304" pitchFamily="18" charset="0"/>
                <a:cs typeface="Times New Roman" panose="02020603050405020304" pitchFamily="18" charset="0"/>
              </a:rPr>
              <a:t>The software will provide a </a:t>
            </a:r>
            <a:r>
              <a:rPr lang="en-GB" sz="2400" dirty="0">
                <a:latin typeface="Times New Roman" panose="02020603050405020304" pitchFamily="18" charset="0"/>
                <a:cs typeface="Times New Roman" panose="02020603050405020304" pitchFamily="18" charset="0"/>
              </a:rPr>
              <a:t>centralized platform </a:t>
            </a:r>
            <a:r>
              <a:rPr lang="en-GB" sz="2400" b="0" dirty="0">
                <a:latin typeface="Times New Roman" panose="02020603050405020304" pitchFamily="18" charset="0"/>
                <a:cs typeface="Times New Roman" panose="02020603050405020304" pitchFamily="18" charset="0"/>
              </a:rPr>
              <a:t>for real-time tracking and management of residential construction projects.</a:t>
            </a:r>
          </a:p>
        </p:txBody>
      </p:sp>
    </p:spTree>
    <p:extLst>
      <p:ext uri="{BB962C8B-B14F-4D97-AF65-F5344CB8AC3E}">
        <p14:creationId xmlns:p14="http://schemas.microsoft.com/office/powerpoint/2010/main" val="1805930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715A6-ED0A-5342-B4C1-E4CF6A874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FD4BC-1CCD-4F7C-B9EC-B04CDE734532}"/>
              </a:ext>
            </a:extLst>
          </p:cNvPr>
          <p:cNvSpPr>
            <a:spLocks noGrp="1"/>
          </p:cNvSpPr>
          <p:nvPr>
            <p:ph type="title"/>
          </p:nvPr>
        </p:nvSpPr>
        <p:spPr>
          <a:xfrm>
            <a:off x="0" y="0"/>
            <a:ext cx="9144000" cy="1143000"/>
          </a:xfrm>
        </p:spPr>
        <p:txBody>
          <a:bodyPr anchor="ctr">
            <a:normAutofit/>
          </a:bodyPr>
          <a:lstStyle/>
          <a:p>
            <a:r>
              <a:rPr lang="en-US" dirty="0"/>
              <a:t>Prototype Designs (screen 11)</a:t>
            </a:r>
          </a:p>
        </p:txBody>
      </p:sp>
      <p:pic>
        <p:nvPicPr>
          <p:cNvPr id="4" name="Picture 3" descr="A screenshot of a computer&#10;&#10;AI-generated content may be incorrect.">
            <a:extLst>
              <a:ext uri="{FF2B5EF4-FFF2-40B4-BE49-F238E27FC236}">
                <a16:creationId xmlns:a16="http://schemas.microsoft.com/office/drawing/2014/main" id="{B65E85A3-2328-2C3E-DDE4-F084D9FF5F65}"/>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1567145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C9B57-CB9D-3768-9A0D-DD6DC820EF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3380F4-79FD-4E66-F6C4-06817190B952}"/>
              </a:ext>
            </a:extLst>
          </p:cNvPr>
          <p:cNvSpPr>
            <a:spLocks noGrp="1"/>
          </p:cNvSpPr>
          <p:nvPr>
            <p:ph type="title"/>
          </p:nvPr>
        </p:nvSpPr>
        <p:spPr>
          <a:xfrm>
            <a:off x="0" y="0"/>
            <a:ext cx="9144000" cy="1143000"/>
          </a:xfrm>
        </p:spPr>
        <p:txBody>
          <a:bodyPr anchor="ctr">
            <a:normAutofit/>
          </a:bodyPr>
          <a:lstStyle/>
          <a:p>
            <a:r>
              <a:rPr lang="en-US" dirty="0"/>
              <a:t>Prototype Designs (screen 12)</a:t>
            </a:r>
          </a:p>
        </p:txBody>
      </p:sp>
      <p:pic>
        <p:nvPicPr>
          <p:cNvPr id="4" name="Picture 3" descr="A screenshot of a computer&#10;&#10;AI-generated content may be incorrect.">
            <a:extLst>
              <a:ext uri="{FF2B5EF4-FFF2-40B4-BE49-F238E27FC236}">
                <a16:creationId xmlns:a16="http://schemas.microsoft.com/office/drawing/2014/main" id="{43BCD591-2A68-D813-F2A0-1BA5F99FDCA1}"/>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1695514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DC16A-AAC4-85AA-DEF5-9038090C4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1BA28-35BA-9D4F-4611-B7DE997189C1}"/>
              </a:ext>
            </a:extLst>
          </p:cNvPr>
          <p:cNvSpPr>
            <a:spLocks noGrp="1"/>
          </p:cNvSpPr>
          <p:nvPr>
            <p:ph type="title"/>
          </p:nvPr>
        </p:nvSpPr>
        <p:spPr>
          <a:xfrm>
            <a:off x="0" y="0"/>
            <a:ext cx="9144000" cy="1143000"/>
          </a:xfrm>
        </p:spPr>
        <p:txBody>
          <a:bodyPr anchor="ctr">
            <a:normAutofit/>
          </a:bodyPr>
          <a:lstStyle/>
          <a:p>
            <a:r>
              <a:rPr lang="en-US" dirty="0"/>
              <a:t>Prototype Designs (screen 13)</a:t>
            </a:r>
          </a:p>
        </p:txBody>
      </p:sp>
      <p:pic>
        <p:nvPicPr>
          <p:cNvPr id="4" name="Picture 3" descr="A screenshot of a computer&#10;&#10;AI-generated content may be incorrect.">
            <a:extLst>
              <a:ext uri="{FF2B5EF4-FFF2-40B4-BE49-F238E27FC236}">
                <a16:creationId xmlns:a16="http://schemas.microsoft.com/office/drawing/2014/main" id="{5041851C-5241-41ED-FDD6-9CB2E67FE509}"/>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282572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7755F-A2FC-CB82-9892-829BCFB53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B25BC-C1B7-5366-82CC-1F8E5B491374}"/>
              </a:ext>
            </a:extLst>
          </p:cNvPr>
          <p:cNvSpPr>
            <a:spLocks noGrp="1"/>
          </p:cNvSpPr>
          <p:nvPr>
            <p:ph type="title"/>
          </p:nvPr>
        </p:nvSpPr>
        <p:spPr>
          <a:xfrm>
            <a:off x="0" y="0"/>
            <a:ext cx="9144000" cy="1143000"/>
          </a:xfrm>
        </p:spPr>
        <p:txBody>
          <a:bodyPr anchor="ctr">
            <a:normAutofit/>
          </a:bodyPr>
          <a:lstStyle/>
          <a:p>
            <a:r>
              <a:rPr lang="en-US" dirty="0"/>
              <a:t>Prototype Designs (screen 14)</a:t>
            </a:r>
          </a:p>
        </p:txBody>
      </p:sp>
      <p:pic>
        <p:nvPicPr>
          <p:cNvPr id="4" name="Picture 3" descr="A screenshot of a computer&#10;&#10;AI-generated content may be incorrect.">
            <a:extLst>
              <a:ext uri="{FF2B5EF4-FFF2-40B4-BE49-F238E27FC236}">
                <a16:creationId xmlns:a16="http://schemas.microsoft.com/office/drawing/2014/main" id="{BF9B60DC-DBA3-D2AD-AD44-9C2D2D079B88}"/>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65953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2E75-E703-5AC1-4F2A-485CE82B2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E7D37-6739-F08C-F270-B170DD38DFD8}"/>
              </a:ext>
            </a:extLst>
          </p:cNvPr>
          <p:cNvSpPr>
            <a:spLocks noGrp="1"/>
          </p:cNvSpPr>
          <p:nvPr>
            <p:ph type="title"/>
          </p:nvPr>
        </p:nvSpPr>
        <p:spPr>
          <a:xfrm>
            <a:off x="0" y="0"/>
            <a:ext cx="9144000" cy="1143000"/>
          </a:xfrm>
        </p:spPr>
        <p:txBody>
          <a:bodyPr anchor="ctr">
            <a:normAutofit/>
          </a:bodyPr>
          <a:lstStyle/>
          <a:p>
            <a:r>
              <a:rPr lang="en-US" dirty="0"/>
              <a:t>Prototype Designs (screen 15)</a:t>
            </a:r>
          </a:p>
        </p:txBody>
      </p:sp>
      <p:pic>
        <p:nvPicPr>
          <p:cNvPr id="4" name="Picture 3">
            <a:extLst>
              <a:ext uri="{FF2B5EF4-FFF2-40B4-BE49-F238E27FC236}">
                <a16:creationId xmlns:a16="http://schemas.microsoft.com/office/drawing/2014/main" id="{598ADDB3-D251-001A-9305-AF0D59CD98A7}"/>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370417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78C0-2B1D-A2EC-5802-6BA22F06E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6A1D1-7F37-8CCA-F816-6693B333B53E}"/>
              </a:ext>
            </a:extLst>
          </p:cNvPr>
          <p:cNvSpPr>
            <a:spLocks noGrp="1"/>
          </p:cNvSpPr>
          <p:nvPr>
            <p:ph type="title"/>
          </p:nvPr>
        </p:nvSpPr>
        <p:spPr>
          <a:xfrm>
            <a:off x="0" y="0"/>
            <a:ext cx="9144000" cy="1143000"/>
          </a:xfrm>
        </p:spPr>
        <p:txBody>
          <a:bodyPr anchor="ctr">
            <a:normAutofit/>
          </a:bodyPr>
          <a:lstStyle/>
          <a:p>
            <a:r>
              <a:rPr lang="en-US" dirty="0"/>
              <a:t>Prototype Designs (screen 16)</a:t>
            </a:r>
          </a:p>
        </p:txBody>
      </p:sp>
      <p:pic>
        <p:nvPicPr>
          <p:cNvPr id="4" name="Picture 3" descr="A screenshot of a computer&#10;&#10;AI-generated content may be incorrect.">
            <a:extLst>
              <a:ext uri="{FF2B5EF4-FFF2-40B4-BE49-F238E27FC236}">
                <a16:creationId xmlns:a16="http://schemas.microsoft.com/office/drawing/2014/main" id="{80760F1A-9FE0-1307-732C-914E2A082446}"/>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3379777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11F2-6AAF-C0D4-7762-5C95BAF49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B2E63-A7F2-9C6B-73DA-35E3FDD0CD03}"/>
              </a:ext>
            </a:extLst>
          </p:cNvPr>
          <p:cNvSpPr>
            <a:spLocks noGrp="1"/>
          </p:cNvSpPr>
          <p:nvPr>
            <p:ph type="title"/>
          </p:nvPr>
        </p:nvSpPr>
        <p:spPr>
          <a:xfrm>
            <a:off x="0" y="0"/>
            <a:ext cx="9144000" cy="1143000"/>
          </a:xfrm>
        </p:spPr>
        <p:txBody>
          <a:bodyPr anchor="ctr">
            <a:normAutofit/>
          </a:bodyPr>
          <a:lstStyle/>
          <a:p>
            <a:r>
              <a:rPr lang="en-US" dirty="0"/>
              <a:t>Prototype Designs (screen 17)</a:t>
            </a:r>
          </a:p>
        </p:txBody>
      </p:sp>
      <p:pic>
        <p:nvPicPr>
          <p:cNvPr id="4" name="Picture 3">
            <a:extLst>
              <a:ext uri="{FF2B5EF4-FFF2-40B4-BE49-F238E27FC236}">
                <a16:creationId xmlns:a16="http://schemas.microsoft.com/office/drawing/2014/main" id="{3A12456B-A4CF-DE9E-1CEE-8DF83C2C58F0}"/>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2096588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766AD-148D-8691-EA02-49A41A04A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0641A-9FDF-A2D2-A2CD-1EC2B651C62B}"/>
              </a:ext>
            </a:extLst>
          </p:cNvPr>
          <p:cNvSpPr>
            <a:spLocks noGrp="1"/>
          </p:cNvSpPr>
          <p:nvPr>
            <p:ph type="title"/>
          </p:nvPr>
        </p:nvSpPr>
        <p:spPr>
          <a:xfrm>
            <a:off x="0" y="0"/>
            <a:ext cx="9144000" cy="1143000"/>
          </a:xfrm>
        </p:spPr>
        <p:txBody>
          <a:bodyPr anchor="ctr">
            <a:normAutofit/>
          </a:bodyPr>
          <a:lstStyle/>
          <a:p>
            <a:r>
              <a:rPr lang="en-US" dirty="0"/>
              <a:t>Prototype Designs (screen 18)</a:t>
            </a:r>
          </a:p>
        </p:txBody>
      </p:sp>
      <p:pic>
        <p:nvPicPr>
          <p:cNvPr id="4" name="Picture 3" descr="A screenshot of a computer&#10;&#10;AI-generated content may be incorrect.">
            <a:extLst>
              <a:ext uri="{FF2B5EF4-FFF2-40B4-BE49-F238E27FC236}">
                <a16:creationId xmlns:a16="http://schemas.microsoft.com/office/drawing/2014/main" id="{EDC4278E-9592-BDF4-370A-F59CA3E2A44F}"/>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65448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9051A-8E08-24C5-68CF-AB6385061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40307-3673-EADA-3EE5-65DB0F01ECEB}"/>
              </a:ext>
            </a:extLst>
          </p:cNvPr>
          <p:cNvSpPr>
            <a:spLocks noGrp="1"/>
          </p:cNvSpPr>
          <p:nvPr>
            <p:ph type="title"/>
          </p:nvPr>
        </p:nvSpPr>
        <p:spPr>
          <a:xfrm>
            <a:off x="0" y="0"/>
            <a:ext cx="9144000" cy="1143000"/>
          </a:xfrm>
        </p:spPr>
        <p:txBody>
          <a:bodyPr anchor="ctr">
            <a:normAutofit/>
          </a:bodyPr>
          <a:lstStyle/>
          <a:p>
            <a:r>
              <a:rPr lang="en-US" dirty="0"/>
              <a:t>Prototype Designs (screen 19)</a:t>
            </a:r>
          </a:p>
        </p:txBody>
      </p:sp>
      <p:pic>
        <p:nvPicPr>
          <p:cNvPr id="4" name="Picture 3" descr="A screenshot of a computer&#10;&#10;AI-generated content may be incorrect.">
            <a:extLst>
              <a:ext uri="{FF2B5EF4-FFF2-40B4-BE49-F238E27FC236}">
                <a16:creationId xmlns:a16="http://schemas.microsoft.com/office/drawing/2014/main" id="{8EB91799-0122-1E07-6FBE-1197603380B0}"/>
              </a:ext>
            </a:extLst>
          </p:cNvPr>
          <p:cNvPicPr>
            <a:picLocks noChangeAspect="1"/>
          </p:cNvPicPr>
          <p:nvPr/>
        </p:nvPicPr>
        <p:blipFill>
          <a:blip r:embed="rId2"/>
          <a:stretch>
            <a:fillRect/>
          </a:stretch>
        </p:blipFill>
        <p:spPr>
          <a:xfrm>
            <a:off x="76200" y="1613344"/>
            <a:ext cx="8991600" cy="4698111"/>
          </a:xfrm>
          <a:prstGeom prst="rect">
            <a:avLst/>
          </a:prstGeom>
          <a:noFill/>
        </p:spPr>
      </p:pic>
    </p:spTree>
    <p:extLst>
      <p:ext uri="{BB962C8B-B14F-4D97-AF65-F5344CB8AC3E}">
        <p14:creationId xmlns:p14="http://schemas.microsoft.com/office/powerpoint/2010/main" val="1230455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2D84-8E0E-9E54-3367-470499CC9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14323-943A-A9EC-7E0B-4174AE7CE1D3}"/>
              </a:ext>
            </a:extLst>
          </p:cNvPr>
          <p:cNvSpPr>
            <a:spLocks noGrp="1"/>
          </p:cNvSpPr>
          <p:nvPr>
            <p:ph type="title"/>
          </p:nvPr>
        </p:nvSpPr>
        <p:spPr>
          <a:xfrm>
            <a:off x="0" y="0"/>
            <a:ext cx="9144000" cy="1143000"/>
          </a:xfrm>
        </p:spPr>
        <p:txBody>
          <a:bodyPr anchor="ctr">
            <a:normAutofit/>
          </a:bodyPr>
          <a:lstStyle/>
          <a:p>
            <a:r>
              <a:rPr lang="en-US" dirty="0"/>
              <a:t>Prototype Designs (screen 20)</a:t>
            </a:r>
          </a:p>
        </p:txBody>
      </p:sp>
      <p:pic>
        <p:nvPicPr>
          <p:cNvPr id="4" name="Picture 3" descr="A screenshot of a computer&#10;&#10;AI-generated content may be incorrect.">
            <a:extLst>
              <a:ext uri="{FF2B5EF4-FFF2-40B4-BE49-F238E27FC236}">
                <a16:creationId xmlns:a16="http://schemas.microsoft.com/office/drawing/2014/main" id="{D7114FC0-266D-2C50-6668-C095A45FD6D8}"/>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382083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E0118-361F-059E-1C51-F072FA36B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6D91E-4F0B-94FA-77BE-89B34937A21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7435E58-A6C8-0BDC-301D-E2A8E83CCE46}"/>
              </a:ext>
            </a:extLst>
          </p:cNvPr>
          <p:cNvSpPr>
            <a:spLocks noGrp="1"/>
          </p:cNvSpPr>
          <p:nvPr>
            <p:ph idx="1"/>
          </p:nvPr>
        </p:nvSpPr>
        <p:spPr/>
        <p:txBody>
          <a:bodyPr>
            <a:normAutofit/>
          </a:bodyPr>
          <a:lstStyle/>
          <a:p>
            <a:pPr marL="0" marR="0" indent="0" algn="l" rtl="0" eaLnBrk="0" fontAlgn="base" latinLnBrk="0" hangingPunct="0"/>
            <a:endParaRPr lang="en-US" sz="1400" dirty="0">
              <a:effectLst/>
            </a:endParaRPr>
          </a:p>
          <a:p>
            <a:pPr marL="0" marR="0" indent="0" algn="l" rtl="0" eaLnBrk="0" fontAlgn="base" latinLnBrk="0" hangingPunct="0">
              <a:buNone/>
            </a:pPr>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Key features include:</a:t>
            </a:r>
            <a:endParaRPr lang="en-US" sz="2000" dirty="0">
              <a:effectLst/>
            </a:endParaRPr>
          </a:p>
          <a:p>
            <a:pPr marL="0" marR="0" indent="0" algn="l" rtl="0" eaLnBrk="0" fontAlgn="base" latinLnBrk="0" hangingPunct="0"/>
            <a:r>
              <a:rPr lang="en-US" sz="2800" b="1"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Enhanced communication</a:t>
            </a:r>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 between customers, builders, and </a:t>
            </a:r>
            <a:r>
              <a:rPr lang="en-US" sz="2800" b="0" i="0" kern="1200" baseline="0" dirty="0" err="1">
                <a:ln>
                  <a:noFill/>
                </a:ln>
                <a:solidFill>
                  <a:srgbClr val="000000"/>
                </a:solidFill>
                <a:effectLst/>
                <a:latin typeface="Times New Roman" panose="02020603050405020304" pitchFamily="18" charset="0"/>
                <a:ea typeface="+mn-ea"/>
                <a:cs typeface="Times New Roman" panose="02020603050405020304" pitchFamily="18" charset="0"/>
              </a:rPr>
              <a:t>tradies</a:t>
            </a:r>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a:t>
            </a:r>
            <a:endParaRPr lang="en-US" sz="2000" dirty="0">
              <a:effectLst/>
            </a:endParaRPr>
          </a:p>
          <a:p>
            <a:pPr marL="0" marR="0" indent="0" algn="l" rtl="0" eaLnBrk="0" fontAlgn="base" latinLnBrk="0" hangingPunct="0"/>
            <a:r>
              <a:rPr lang="en-US" sz="2800" b="1"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Increased transparency</a:t>
            </a:r>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 at all stages of the construction process.</a:t>
            </a:r>
            <a:endParaRPr lang="en-US" sz="2000" dirty="0">
              <a:effectLst/>
            </a:endParaRPr>
          </a:p>
          <a:p>
            <a:pPr marL="0" marR="0" indent="0" algn="l" rtl="0" eaLnBrk="0" fontAlgn="base" latinLnBrk="0" hangingPunct="0"/>
            <a:r>
              <a:rPr lang="en-US" sz="2800" b="1"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Improved accountability</a:t>
            </a:r>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 for all parties involved.</a:t>
            </a:r>
            <a:endParaRPr lang="en-US" sz="2000" dirty="0">
              <a:effectLst/>
            </a:endParaRPr>
          </a:p>
          <a:p>
            <a:pPr marL="0" marR="0" indent="0" algn="l" rtl="0" eaLnBrk="0" fontAlgn="base" latinLnBrk="0" hangingPunct="0"/>
            <a:r>
              <a:rPr lang="en-US" sz="2800" b="0" i="0" kern="1200" baseline="0" dirty="0">
                <a:ln>
                  <a:noFill/>
                </a:ln>
                <a:solidFill>
                  <a:srgbClr val="000000"/>
                </a:solidFill>
                <a:effectLst/>
                <a:latin typeface="Times New Roman" panose="02020603050405020304" pitchFamily="18" charset="0"/>
                <a:ea typeface="+mn-ea"/>
                <a:cs typeface="Times New Roman" panose="02020603050405020304" pitchFamily="18" charset="0"/>
              </a:rPr>
              <a:t>The software aims to ensure project success by addressing challenges in communication and management. </a:t>
            </a:r>
            <a:endParaRPr lang="en-US" sz="2000" dirty="0">
              <a:effectLst/>
            </a:endParaRPr>
          </a:p>
        </p:txBody>
      </p:sp>
    </p:spTree>
    <p:extLst>
      <p:ext uri="{BB962C8B-B14F-4D97-AF65-F5344CB8AC3E}">
        <p14:creationId xmlns:p14="http://schemas.microsoft.com/office/powerpoint/2010/main" val="1093728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EDA8C-7F41-1AD0-2173-432306E07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90722-2848-0FFE-B4CC-C144A2D048B5}"/>
              </a:ext>
            </a:extLst>
          </p:cNvPr>
          <p:cNvSpPr>
            <a:spLocks noGrp="1"/>
          </p:cNvSpPr>
          <p:nvPr>
            <p:ph type="title"/>
          </p:nvPr>
        </p:nvSpPr>
        <p:spPr>
          <a:xfrm>
            <a:off x="0" y="0"/>
            <a:ext cx="9144000" cy="1143000"/>
          </a:xfrm>
        </p:spPr>
        <p:txBody>
          <a:bodyPr anchor="ctr">
            <a:normAutofit/>
          </a:bodyPr>
          <a:lstStyle/>
          <a:p>
            <a:r>
              <a:rPr lang="en-US" dirty="0"/>
              <a:t>Prototype Designs (screen 21)</a:t>
            </a:r>
          </a:p>
        </p:txBody>
      </p:sp>
      <p:pic>
        <p:nvPicPr>
          <p:cNvPr id="4" name="Picture 3">
            <a:extLst>
              <a:ext uri="{FF2B5EF4-FFF2-40B4-BE49-F238E27FC236}">
                <a16:creationId xmlns:a16="http://schemas.microsoft.com/office/drawing/2014/main" id="{C78C2CF9-F358-1738-397A-385923120C8A}"/>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2267010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45235-4984-2291-7F90-1B6087169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89E42-CDDD-C6C2-9FBF-9C9E082AC924}"/>
              </a:ext>
            </a:extLst>
          </p:cNvPr>
          <p:cNvSpPr>
            <a:spLocks noGrp="1"/>
          </p:cNvSpPr>
          <p:nvPr>
            <p:ph type="title"/>
          </p:nvPr>
        </p:nvSpPr>
        <p:spPr>
          <a:xfrm>
            <a:off x="0" y="0"/>
            <a:ext cx="9144000" cy="1143000"/>
          </a:xfrm>
        </p:spPr>
        <p:txBody>
          <a:bodyPr anchor="ctr">
            <a:normAutofit/>
          </a:bodyPr>
          <a:lstStyle/>
          <a:p>
            <a:r>
              <a:rPr lang="en-US" dirty="0"/>
              <a:t>Prototype Designs (screen 22)</a:t>
            </a:r>
          </a:p>
        </p:txBody>
      </p:sp>
      <p:pic>
        <p:nvPicPr>
          <p:cNvPr id="4" name="Picture 3">
            <a:extLst>
              <a:ext uri="{FF2B5EF4-FFF2-40B4-BE49-F238E27FC236}">
                <a16:creationId xmlns:a16="http://schemas.microsoft.com/office/drawing/2014/main" id="{585B459F-A383-8E5E-4A97-534CE4D4B873}"/>
              </a:ext>
            </a:extLst>
          </p:cNvPr>
          <p:cNvPicPr>
            <a:picLocks noChangeAspect="1"/>
          </p:cNvPicPr>
          <p:nvPr/>
        </p:nvPicPr>
        <p:blipFill>
          <a:blip r:embed="rId2"/>
          <a:stretch>
            <a:fillRect/>
          </a:stretch>
        </p:blipFill>
        <p:spPr>
          <a:xfrm>
            <a:off x="76200" y="1635823"/>
            <a:ext cx="8991600" cy="4653153"/>
          </a:xfrm>
          <a:prstGeom prst="rect">
            <a:avLst/>
          </a:prstGeom>
          <a:noFill/>
        </p:spPr>
      </p:pic>
    </p:spTree>
    <p:extLst>
      <p:ext uri="{BB962C8B-B14F-4D97-AF65-F5344CB8AC3E}">
        <p14:creationId xmlns:p14="http://schemas.microsoft.com/office/powerpoint/2010/main" val="235578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399E-8F71-F328-865D-54FB0335F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17CD6-AF99-0326-509F-05B4D6AE2D3F}"/>
              </a:ext>
            </a:extLst>
          </p:cNvPr>
          <p:cNvSpPr>
            <a:spLocks noGrp="1"/>
          </p:cNvSpPr>
          <p:nvPr>
            <p:ph type="title"/>
          </p:nvPr>
        </p:nvSpPr>
        <p:spPr>
          <a:xfrm>
            <a:off x="0" y="0"/>
            <a:ext cx="9144000" cy="1143000"/>
          </a:xfrm>
        </p:spPr>
        <p:txBody>
          <a:bodyPr anchor="ctr">
            <a:normAutofit/>
          </a:bodyPr>
          <a:lstStyle/>
          <a:p>
            <a:r>
              <a:rPr lang="en-US" dirty="0"/>
              <a:t>Prototype Designs (screen 23)</a:t>
            </a:r>
          </a:p>
        </p:txBody>
      </p:sp>
      <p:pic>
        <p:nvPicPr>
          <p:cNvPr id="4" name="Picture 3">
            <a:extLst>
              <a:ext uri="{FF2B5EF4-FFF2-40B4-BE49-F238E27FC236}">
                <a16:creationId xmlns:a16="http://schemas.microsoft.com/office/drawing/2014/main" id="{7F9513AC-FCA9-1401-E454-6E0AAC452BC6}"/>
              </a:ext>
            </a:extLst>
          </p:cNvPr>
          <p:cNvPicPr>
            <a:picLocks noChangeAspect="1"/>
          </p:cNvPicPr>
          <p:nvPr/>
        </p:nvPicPr>
        <p:blipFill>
          <a:blip r:embed="rId2"/>
          <a:stretch>
            <a:fillRect/>
          </a:stretch>
        </p:blipFill>
        <p:spPr>
          <a:xfrm>
            <a:off x="76200" y="1489710"/>
            <a:ext cx="8991600" cy="4945379"/>
          </a:xfrm>
          <a:prstGeom prst="rect">
            <a:avLst/>
          </a:prstGeom>
          <a:noFill/>
        </p:spPr>
      </p:pic>
    </p:spTree>
    <p:extLst>
      <p:ext uri="{BB962C8B-B14F-4D97-AF65-F5344CB8AC3E}">
        <p14:creationId xmlns:p14="http://schemas.microsoft.com/office/powerpoint/2010/main" val="2377598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9494-9B42-FD46-4167-3BD61F3DB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18499-BF26-BC90-7CAE-F0DF4EDE1F2F}"/>
              </a:ext>
            </a:extLst>
          </p:cNvPr>
          <p:cNvSpPr>
            <a:spLocks noGrp="1"/>
          </p:cNvSpPr>
          <p:nvPr>
            <p:ph type="title"/>
          </p:nvPr>
        </p:nvSpPr>
        <p:spPr>
          <a:xfrm>
            <a:off x="0" y="0"/>
            <a:ext cx="9144000" cy="1143000"/>
          </a:xfrm>
        </p:spPr>
        <p:txBody>
          <a:bodyPr anchor="ctr">
            <a:normAutofit/>
          </a:bodyPr>
          <a:lstStyle/>
          <a:p>
            <a:r>
              <a:rPr lang="en-US" dirty="0"/>
              <a:t>Prototype Designs (screen 24)</a:t>
            </a:r>
          </a:p>
        </p:txBody>
      </p:sp>
      <p:pic>
        <p:nvPicPr>
          <p:cNvPr id="4" name="Picture 3">
            <a:extLst>
              <a:ext uri="{FF2B5EF4-FFF2-40B4-BE49-F238E27FC236}">
                <a16:creationId xmlns:a16="http://schemas.microsoft.com/office/drawing/2014/main" id="{9633BE4E-52F2-AFAF-412A-26B3895B8E24}"/>
              </a:ext>
            </a:extLst>
          </p:cNvPr>
          <p:cNvPicPr>
            <a:picLocks noChangeAspect="1"/>
          </p:cNvPicPr>
          <p:nvPr/>
        </p:nvPicPr>
        <p:blipFill>
          <a:blip r:embed="rId2"/>
          <a:stretch>
            <a:fillRect/>
          </a:stretch>
        </p:blipFill>
        <p:spPr>
          <a:xfrm>
            <a:off x="76200" y="1748219"/>
            <a:ext cx="8991600" cy="4428361"/>
          </a:xfrm>
          <a:prstGeom prst="rect">
            <a:avLst/>
          </a:prstGeom>
          <a:noFill/>
        </p:spPr>
      </p:pic>
    </p:spTree>
    <p:extLst>
      <p:ext uri="{BB962C8B-B14F-4D97-AF65-F5344CB8AC3E}">
        <p14:creationId xmlns:p14="http://schemas.microsoft.com/office/powerpoint/2010/main" val="822479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C6ADD-1CDF-0E61-0AB4-B5F526C07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92462-444F-DD71-C7A7-70AF9B638F2F}"/>
              </a:ext>
            </a:extLst>
          </p:cNvPr>
          <p:cNvSpPr>
            <a:spLocks noGrp="1"/>
          </p:cNvSpPr>
          <p:nvPr>
            <p:ph type="title"/>
          </p:nvPr>
        </p:nvSpPr>
        <p:spPr>
          <a:xfrm>
            <a:off x="0" y="0"/>
            <a:ext cx="9144000" cy="1143000"/>
          </a:xfrm>
        </p:spPr>
        <p:txBody>
          <a:bodyPr anchor="ctr">
            <a:normAutofit/>
          </a:bodyPr>
          <a:lstStyle/>
          <a:p>
            <a:r>
              <a:rPr lang="en-US" dirty="0"/>
              <a:t>Prototype Designs (screen 25)</a:t>
            </a:r>
          </a:p>
        </p:txBody>
      </p:sp>
      <p:pic>
        <p:nvPicPr>
          <p:cNvPr id="4" name="Picture 3">
            <a:extLst>
              <a:ext uri="{FF2B5EF4-FFF2-40B4-BE49-F238E27FC236}">
                <a16:creationId xmlns:a16="http://schemas.microsoft.com/office/drawing/2014/main" id="{8E375419-DF6B-3941-F0F4-A541E8D4A80B}"/>
              </a:ext>
            </a:extLst>
          </p:cNvPr>
          <p:cNvPicPr>
            <a:picLocks noChangeAspect="1"/>
          </p:cNvPicPr>
          <p:nvPr/>
        </p:nvPicPr>
        <p:blipFill>
          <a:blip r:embed="rId2"/>
          <a:stretch>
            <a:fillRect/>
          </a:stretch>
        </p:blipFill>
        <p:spPr>
          <a:xfrm>
            <a:off x="76200" y="1613345"/>
            <a:ext cx="8991600" cy="4698109"/>
          </a:xfrm>
          <a:prstGeom prst="rect">
            <a:avLst/>
          </a:prstGeom>
          <a:noFill/>
        </p:spPr>
      </p:pic>
    </p:spTree>
    <p:extLst>
      <p:ext uri="{BB962C8B-B14F-4D97-AF65-F5344CB8AC3E}">
        <p14:creationId xmlns:p14="http://schemas.microsoft.com/office/powerpoint/2010/main" val="1412783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2E268-09DD-5FB6-C6B9-A58D584AD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F3D86-FF3D-8D95-2DBA-5F9AEEF4CC27}"/>
              </a:ext>
            </a:extLst>
          </p:cNvPr>
          <p:cNvSpPr>
            <a:spLocks noGrp="1"/>
          </p:cNvSpPr>
          <p:nvPr>
            <p:ph type="title"/>
          </p:nvPr>
        </p:nvSpPr>
        <p:spPr>
          <a:xfrm>
            <a:off x="0" y="0"/>
            <a:ext cx="9144000" cy="1143000"/>
          </a:xfrm>
        </p:spPr>
        <p:txBody>
          <a:bodyPr anchor="ctr">
            <a:normAutofit/>
          </a:bodyPr>
          <a:lstStyle/>
          <a:p>
            <a:r>
              <a:rPr lang="en-US" dirty="0"/>
              <a:t>Prototype Designs (screen 26)</a:t>
            </a:r>
          </a:p>
        </p:txBody>
      </p:sp>
      <p:pic>
        <p:nvPicPr>
          <p:cNvPr id="4" name="Picture 3">
            <a:extLst>
              <a:ext uri="{FF2B5EF4-FFF2-40B4-BE49-F238E27FC236}">
                <a16:creationId xmlns:a16="http://schemas.microsoft.com/office/drawing/2014/main" id="{EFFEB77C-3FAB-B79D-0E2B-AB8EE48FFFD5}"/>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866699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38305-D025-149A-66B8-A1AF1815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28954-4EEF-C333-3AC9-F106C87DD13D}"/>
              </a:ext>
            </a:extLst>
          </p:cNvPr>
          <p:cNvSpPr>
            <a:spLocks noGrp="1"/>
          </p:cNvSpPr>
          <p:nvPr>
            <p:ph type="title"/>
          </p:nvPr>
        </p:nvSpPr>
        <p:spPr>
          <a:xfrm>
            <a:off x="0" y="0"/>
            <a:ext cx="9144000" cy="1143000"/>
          </a:xfrm>
        </p:spPr>
        <p:txBody>
          <a:bodyPr anchor="ctr">
            <a:normAutofit/>
          </a:bodyPr>
          <a:lstStyle/>
          <a:p>
            <a:r>
              <a:rPr lang="en-US" dirty="0"/>
              <a:t>Prototype Designs (screen 27)</a:t>
            </a:r>
          </a:p>
        </p:txBody>
      </p:sp>
      <p:pic>
        <p:nvPicPr>
          <p:cNvPr id="4" name="Picture 3">
            <a:extLst>
              <a:ext uri="{FF2B5EF4-FFF2-40B4-BE49-F238E27FC236}">
                <a16:creationId xmlns:a16="http://schemas.microsoft.com/office/drawing/2014/main" id="{A7C2D1C0-8C48-CDDD-0AE4-4AA7907FE312}"/>
              </a:ext>
            </a:extLst>
          </p:cNvPr>
          <p:cNvPicPr>
            <a:picLocks noChangeAspect="1"/>
          </p:cNvPicPr>
          <p:nvPr/>
        </p:nvPicPr>
        <p:blipFill>
          <a:blip r:embed="rId2"/>
          <a:stretch>
            <a:fillRect/>
          </a:stretch>
        </p:blipFill>
        <p:spPr>
          <a:xfrm>
            <a:off x="76200" y="1748219"/>
            <a:ext cx="8991600" cy="4428361"/>
          </a:xfrm>
          <a:prstGeom prst="rect">
            <a:avLst/>
          </a:prstGeom>
          <a:noFill/>
        </p:spPr>
      </p:pic>
    </p:spTree>
    <p:extLst>
      <p:ext uri="{BB962C8B-B14F-4D97-AF65-F5344CB8AC3E}">
        <p14:creationId xmlns:p14="http://schemas.microsoft.com/office/powerpoint/2010/main" val="2221354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36D27-E4B2-DA96-D348-749AB4CA50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14A97-6609-AE78-E25A-25E895F64EC3}"/>
              </a:ext>
            </a:extLst>
          </p:cNvPr>
          <p:cNvSpPr>
            <a:spLocks noGrp="1"/>
          </p:cNvSpPr>
          <p:nvPr>
            <p:ph type="title"/>
          </p:nvPr>
        </p:nvSpPr>
        <p:spPr>
          <a:xfrm>
            <a:off x="0" y="0"/>
            <a:ext cx="9144000" cy="1143000"/>
          </a:xfrm>
        </p:spPr>
        <p:txBody>
          <a:bodyPr anchor="ctr">
            <a:normAutofit/>
          </a:bodyPr>
          <a:lstStyle/>
          <a:p>
            <a:r>
              <a:rPr lang="en-US" dirty="0"/>
              <a:t>Prototype Designs (screen 28)</a:t>
            </a:r>
          </a:p>
        </p:txBody>
      </p:sp>
      <p:pic>
        <p:nvPicPr>
          <p:cNvPr id="4" name="Picture 3" descr="A screenshot of a video game&#10;&#10;AI-generated content may be incorrect.">
            <a:extLst>
              <a:ext uri="{FF2B5EF4-FFF2-40B4-BE49-F238E27FC236}">
                <a16:creationId xmlns:a16="http://schemas.microsoft.com/office/drawing/2014/main" id="{CB81E56D-FCF2-744C-C5C3-D2409D4F51FB}"/>
              </a:ext>
            </a:extLst>
          </p:cNvPr>
          <p:cNvPicPr>
            <a:picLocks noChangeAspect="1"/>
          </p:cNvPicPr>
          <p:nvPr/>
        </p:nvPicPr>
        <p:blipFill>
          <a:blip r:embed="rId2"/>
          <a:stretch>
            <a:fillRect/>
          </a:stretch>
        </p:blipFill>
        <p:spPr>
          <a:xfrm>
            <a:off x="76200" y="1635823"/>
            <a:ext cx="8991600" cy="4653153"/>
          </a:xfrm>
          <a:prstGeom prst="rect">
            <a:avLst/>
          </a:prstGeom>
          <a:noFill/>
        </p:spPr>
      </p:pic>
    </p:spTree>
    <p:extLst>
      <p:ext uri="{BB962C8B-B14F-4D97-AF65-F5344CB8AC3E}">
        <p14:creationId xmlns:p14="http://schemas.microsoft.com/office/powerpoint/2010/main" val="2309205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EA040-D121-BBF3-5558-BACCA1193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272C2-783C-D8A3-7DD9-E63AD4D8DF6C}"/>
              </a:ext>
            </a:extLst>
          </p:cNvPr>
          <p:cNvSpPr>
            <a:spLocks noGrp="1"/>
          </p:cNvSpPr>
          <p:nvPr>
            <p:ph type="title"/>
          </p:nvPr>
        </p:nvSpPr>
        <p:spPr>
          <a:xfrm>
            <a:off x="0" y="0"/>
            <a:ext cx="9144000" cy="1143000"/>
          </a:xfrm>
        </p:spPr>
        <p:txBody>
          <a:bodyPr anchor="ctr">
            <a:normAutofit/>
          </a:bodyPr>
          <a:lstStyle/>
          <a:p>
            <a:r>
              <a:rPr lang="en-US" dirty="0"/>
              <a:t>Prototype Designs (screen 29)</a:t>
            </a:r>
          </a:p>
        </p:txBody>
      </p:sp>
      <p:pic>
        <p:nvPicPr>
          <p:cNvPr id="4" name="Picture 3">
            <a:extLst>
              <a:ext uri="{FF2B5EF4-FFF2-40B4-BE49-F238E27FC236}">
                <a16:creationId xmlns:a16="http://schemas.microsoft.com/office/drawing/2014/main" id="{E9374ACB-F4DB-F909-8082-FC4B22467CF3}"/>
              </a:ext>
            </a:extLst>
          </p:cNvPr>
          <p:cNvPicPr>
            <a:picLocks noChangeAspect="1"/>
          </p:cNvPicPr>
          <p:nvPr/>
        </p:nvPicPr>
        <p:blipFill>
          <a:blip r:embed="rId2"/>
          <a:stretch>
            <a:fillRect/>
          </a:stretch>
        </p:blipFill>
        <p:spPr>
          <a:xfrm>
            <a:off x="0" y="1252651"/>
            <a:ext cx="9144000" cy="4352697"/>
          </a:xfrm>
          <a:prstGeom prst="rect">
            <a:avLst/>
          </a:prstGeom>
        </p:spPr>
      </p:pic>
    </p:spTree>
    <p:extLst>
      <p:ext uri="{BB962C8B-B14F-4D97-AF65-F5344CB8AC3E}">
        <p14:creationId xmlns:p14="http://schemas.microsoft.com/office/powerpoint/2010/main" val="2446969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BE312-97D3-A83F-7B02-F9F18E872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92609-80BD-88C9-F6E7-17E62DC7E65D}"/>
              </a:ext>
            </a:extLst>
          </p:cNvPr>
          <p:cNvSpPr>
            <a:spLocks noGrp="1"/>
          </p:cNvSpPr>
          <p:nvPr>
            <p:ph type="title"/>
          </p:nvPr>
        </p:nvSpPr>
        <p:spPr>
          <a:xfrm>
            <a:off x="0" y="0"/>
            <a:ext cx="9144000" cy="1143000"/>
          </a:xfrm>
        </p:spPr>
        <p:txBody>
          <a:bodyPr anchor="ctr">
            <a:normAutofit/>
          </a:bodyPr>
          <a:lstStyle/>
          <a:p>
            <a:r>
              <a:rPr lang="en-US" dirty="0"/>
              <a:t>Prototype Designs (screen 30)</a:t>
            </a:r>
          </a:p>
        </p:txBody>
      </p:sp>
      <p:pic>
        <p:nvPicPr>
          <p:cNvPr id="4" name="Picture 3" descr="A screenshot of a web page&#10;&#10;AI-generated content may be incorrect.">
            <a:extLst>
              <a:ext uri="{FF2B5EF4-FFF2-40B4-BE49-F238E27FC236}">
                <a16:creationId xmlns:a16="http://schemas.microsoft.com/office/drawing/2014/main" id="{A66D0DFB-3EC7-6BDD-997B-CAA19A41D484}"/>
              </a:ext>
            </a:extLst>
          </p:cNvPr>
          <p:cNvPicPr>
            <a:picLocks noChangeAspect="1"/>
          </p:cNvPicPr>
          <p:nvPr/>
        </p:nvPicPr>
        <p:blipFill>
          <a:blip r:embed="rId2"/>
          <a:stretch>
            <a:fillRect/>
          </a:stretch>
        </p:blipFill>
        <p:spPr>
          <a:xfrm>
            <a:off x="76200" y="1624584"/>
            <a:ext cx="8991600" cy="4675631"/>
          </a:xfrm>
          <a:prstGeom prst="rect">
            <a:avLst/>
          </a:prstGeom>
          <a:noFill/>
        </p:spPr>
      </p:pic>
    </p:spTree>
    <p:extLst>
      <p:ext uri="{BB962C8B-B14F-4D97-AF65-F5344CB8AC3E}">
        <p14:creationId xmlns:p14="http://schemas.microsoft.com/office/powerpoint/2010/main" val="72978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Existing software like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BuildTools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Houzz Pro,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Buildertrend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address some </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0" dirty="0">
                <a:latin typeface="Times New Roman" panose="02020603050405020304" pitchFamily="18" charset="0"/>
                <a:cs typeface="Times New Roman" panose="02020603050405020304" pitchFamily="18" charset="0"/>
              </a:rPr>
              <a:t>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onstruction management needs but have gaps in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transparency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communication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platforms offer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management, budget tracking,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progress updates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but lack in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enhancing customer experience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lang="en-US" altLang="en-US" sz="2400" b="0" dirty="0">
                <a:latin typeface="Times New Roman" panose="02020603050405020304" pitchFamily="18" charset="0"/>
                <a:cs typeface="Times New Roman" panose="02020603050405020304" pitchFamily="18" charset="0"/>
              </a:rPr>
              <a:t>Our Software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direct communication channel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between customers, builders, and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tradies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improving collaboration. </a:t>
            </a:r>
          </a:p>
        </p:txBody>
      </p:sp>
    </p:spTree>
    <p:extLst>
      <p:ext uri="{BB962C8B-B14F-4D97-AF65-F5344CB8AC3E}">
        <p14:creationId xmlns:p14="http://schemas.microsoft.com/office/powerpoint/2010/main" val="74396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2C758-72B8-67F0-4125-414F42E99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006E3-D52C-8E2B-6EF8-C44AD301DD00}"/>
              </a:ext>
            </a:extLst>
          </p:cNvPr>
          <p:cNvSpPr>
            <a:spLocks noGrp="1"/>
          </p:cNvSpPr>
          <p:nvPr>
            <p:ph type="title"/>
          </p:nvPr>
        </p:nvSpPr>
        <p:spPr>
          <a:xfrm>
            <a:off x="0" y="0"/>
            <a:ext cx="9144000" cy="1143000"/>
          </a:xfrm>
        </p:spPr>
        <p:txBody>
          <a:bodyPr anchor="ctr">
            <a:normAutofit/>
          </a:bodyPr>
          <a:lstStyle/>
          <a:p>
            <a:r>
              <a:rPr lang="en-US" dirty="0"/>
              <a:t>Prototype Designs (screen 31)</a:t>
            </a:r>
          </a:p>
        </p:txBody>
      </p:sp>
      <p:pic>
        <p:nvPicPr>
          <p:cNvPr id="4" name="Picture 3" descr="A screenshot of a computer&#10;&#10;AI-generated content may be incorrect.">
            <a:extLst>
              <a:ext uri="{FF2B5EF4-FFF2-40B4-BE49-F238E27FC236}">
                <a16:creationId xmlns:a16="http://schemas.microsoft.com/office/drawing/2014/main" id="{73CF1F5B-AFC9-9833-64AC-03205CD1DED9}"/>
              </a:ext>
            </a:extLst>
          </p:cNvPr>
          <p:cNvPicPr>
            <a:picLocks noChangeAspect="1"/>
          </p:cNvPicPr>
          <p:nvPr/>
        </p:nvPicPr>
        <p:blipFill>
          <a:blip r:embed="rId2"/>
          <a:stretch>
            <a:fillRect/>
          </a:stretch>
        </p:blipFill>
        <p:spPr>
          <a:xfrm>
            <a:off x="76200" y="1759458"/>
            <a:ext cx="8991600" cy="4405883"/>
          </a:xfrm>
          <a:prstGeom prst="rect">
            <a:avLst/>
          </a:prstGeom>
          <a:noFill/>
        </p:spPr>
      </p:pic>
    </p:spTree>
    <p:extLst>
      <p:ext uri="{BB962C8B-B14F-4D97-AF65-F5344CB8AC3E}">
        <p14:creationId xmlns:p14="http://schemas.microsoft.com/office/powerpoint/2010/main" val="424356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94DA-429B-45AD-ACC7-EE140B51A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A7BB4-8369-7BD8-8C32-C8D43922F1F4}"/>
              </a:ext>
            </a:extLst>
          </p:cNvPr>
          <p:cNvSpPr>
            <a:spLocks noGrp="1"/>
          </p:cNvSpPr>
          <p:nvPr>
            <p:ph type="title"/>
          </p:nvPr>
        </p:nvSpPr>
        <p:spPr>
          <a:xfrm>
            <a:off x="0" y="0"/>
            <a:ext cx="9144000" cy="1143000"/>
          </a:xfrm>
        </p:spPr>
        <p:txBody>
          <a:bodyPr anchor="ctr">
            <a:normAutofit/>
          </a:bodyPr>
          <a:lstStyle/>
          <a:p>
            <a:r>
              <a:rPr lang="en-US" dirty="0"/>
              <a:t>Prototype Designs (screen 32)</a:t>
            </a:r>
          </a:p>
        </p:txBody>
      </p:sp>
      <p:pic>
        <p:nvPicPr>
          <p:cNvPr id="4" name="Picture 3">
            <a:extLst>
              <a:ext uri="{FF2B5EF4-FFF2-40B4-BE49-F238E27FC236}">
                <a16:creationId xmlns:a16="http://schemas.microsoft.com/office/drawing/2014/main" id="{FF2B9B59-24F7-B9D0-3763-6216CE4E98FD}"/>
              </a:ext>
            </a:extLst>
          </p:cNvPr>
          <p:cNvPicPr>
            <a:picLocks noChangeAspect="1"/>
          </p:cNvPicPr>
          <p:nvPr/>
        </p:nvPicPr>
        <p:blipFill>
          <a:blip r:embed="rId2"/>
          <a:stretch>
            <a:fillRect/>
          </a:stretch>
        </p:blipFill>
        <p:spPr>
          <a:xfrm>
            <a:off x="0" y="1052418"/>
            <a:ext cx="9144000" cy="4753163"/>
          </a:xfrm>
          <a:prstGeom prst="rect">
            <a:avLst/>
          </a:prstGeom>
        </p:spPr>
      </p:pic>
    </p:spTree>
    <p:extLst>
      <p:ext uri="{BB962C8B-B14F-4D97-AF65-F5344CB8AC3E}">
        <p14:creationId xmlns:p14="http://schemas.microsoft.com/office/powerpoint/2010/main" val="3116561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r>
              <a:rPr lang="en-US" dirty="0"/>
              <a:t>Prototype Designs (screen 33)</a:t>
            </a:r>
          </a:p>
        </p:txBody>
      </p:sp>
      <p:pic>
        <p:nvPicPr>
          <p:cNvPr id="7" name="Content Placeholder 6">
            <a:extLst>
              <a:ext uri="{FF2B5EF4-FFF2-40B4-BE49-F238E27FC236}">
                <a16:creationId xmlns:a16="http://schemas.microsoft.com/office/drawing/2014/main" id="{1A7B3526-E2D0-0EEA-3870-D106E48268B1}"/>
              </a:ext>
            </a:extLst>
          </p:cNvPr>
          <p:cNvPicPr>
            <a:picLocks noGrp="1" noChangeAspect="1"/>
          </p:cNvPicPr>
          <p:nvPr>
            <p:ph idx="1"/>
          </p:nvPr>
        </p:nvPicPr>
        <p:blipFill>
          <a:blip r:embed="rId2"/>
          <a:stretch>
            <a:fillRect/>
          </a:stretch>
        </p:blipFill>
        <p:spPr>
          <a:xfrm>
            <a:off x="76200" y="1838134"/>
            <a:ext cx="8991600" cy="4248531"/>
          </a:xfrm>
          <a:noFill/>
        </p:spPr>
      </p:pic>
    </p:spTree>
    <p:extLst>
      <p:ext uri="{BB962C8B-B14F-4D97-AF65-F5344CB8AC3E}">
        <p14:creationId xmlns:p14="http://schemas.microsoft.com/office/powerpoint/2010/main" val="388636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Designs (screen 34)</a:t>
            </a:r>
          </a:p>
        </p:txBody>
      </p:sp>
      <p:sp>
        <p:nvSpPr>
          <p:cNvPr id="5" name="Content Placeholder 4">
            <a:extLst>
              <a:ext uri="{FF2B5EF4-FFF2-40B4-BE49-F238E27FC236}">
                <a16:creationId xmlns:a16="http://schemas.microsoft.com/office/drawing/2014/main" id="{57E72EC5-CA2B-1BB5-3130-18B240E3811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CD98171-6950-5944-B741-2E7E222BF556}"/>
              </a:ext>
            </a:extLst>
          </p:cNvPr>
          <p:cNvPicPr>
            <a:picLocks noChangeAspect="1"/>
          </p:cNvPicPr>
          <p:nvPr/>
        </p:nvPicPr>
        <p:blipFill>
          <a:blip r:embed="rId2"/>
          <a:stretch>
            <a:fillRect/>
          </a:stretch>
        </p:blipFill>
        <p:spPr>
          <a:xfrm>
            <a:off x="0" y="1263441"/>
            <a:ext cx="9144000" cy="4331118"/>
          </a:xfrm>
          <a:prstGeom prst="rect">
            <a:avLst/>
          </a:prstGeom>
        </p:spPr>
      </p:pic>
    </p:spTree>
    <p:extLst>
      <p:ext uri="{BB962C8B-B14F-4D97-AF65-F5344CB8AC3E}">
        <p14:creationId xmlns:p14="http://schemas.microsoft.com/office/powerpoint/2010/main" val="2635118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err="1">
                <a:ln>
                  <a:noFill/>
                </a:ln>
                <a:solidFill>
                  <a:schemeClr val="tx1"/>
                </a:solidFill>
                <a:effectLst/>
                <a:latin typeface="Arial" panose="020B0604020202020204" pitchFamily="34" charset="0"/>
              </a:rPr>
              <a:t>BuildTools</a:t>
            </a:r>
            <a:r>
              <a:rPr kumimoji="0" lang="en-US" altLang="en-US" sz="2800" b="0" i="0" u="none" strike="noStrike" cap="none" normalizeH="0" baseline="0" dirty="0">
                <a:ln>
                  <a:noFill/>
                </a:ln>
                <a:solidFill>
                  <a:schemeClr val="tx1"/>
                </a:solidFill>
                <a:effectLst/>
                <a:latin typeface="Arial" panose="020B0604020202020204" pitchFamily="34" charset="0"/>
              </a:rPr>
              <a:t>: Project management software for construction professionals to streamline workflow.</a:t>
            </a:r>
          </a:p>
          <a:p>
            <a:pPr marL="0" marR="0" lvl="0" indent="0" algn="l" defTabSz="914400" rtl="0" eaLnBrk="0" fontAlgn="base" latinLnBrk="0" hangingPunct="0">
              <a:lnSpc>
                <a:spcPct val="100000"/>
              </a:lnSpc>
              <a:spcBef>
                <a:spcPct val="0"/>
              </a:spcBef>
              <a:spcAft>
                <a:spcPct val="0"/>
              </a:spcAft>
              <a:buClrTx/>
              <a:buSzTx/>
              <a:tabLst/>
            </a:pPr>
            <a:r>
              <a:rPr lang="en-US" sz="2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https://www.buildtools.com/</a:t>
            </a:r>
            <a:endParaRPr lang="en-US" sz="2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Procore</a:t>
            </a:r>
            <a:r>
              <a:rPr kumimoji="0" lang="en-US" altLang="en-US" sz="2800" b="0" i="0" u="none" strike="noStrike" cap="none" normalizeH="0" baseline="0" dirty="0">
                <a:ln>
                  <a:noFill/>
                </a:ln>
                <a:solidFill>
                  <a:schemeClr val="tx1"/>
                </a:solidFill>
                <a:effectLst/>
                <a:latin typeface="Arial" panose="020B0604020202020204" pitchFamily="34" charset="0"/>
              </a:rPr>
              <a:t>: Comprehensive construction management platform for enhancing project efficiency and collaboration.</a:t>
            </a:r>
          </a:p>
          <a:p>
            <a:pPr marL="0" marR="0" lvl="0" indent="0" algn="l" defTabSz="914400" rtl="0" eaLnBrk="0" fontAlgn="base" latinLnBrk="0" hangingPunct="0">
              <a:lnSpc>
                <a:spcPct val="100000"/>
              </a:lnSpc>
              <a:spcBef>
                <a:spcPct val="0"/>
              </a:spcBef>
              <a:spcAft>
                <a:spcPct val="0"/>
              </a:spcAft>
              <a:buClrTx/>
              <a:buSzTx/>
              <a:tabLst/>
            </a:pPr>
            <a:r>
              <a:rPr lang="en-US" sz="2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https://www.procore.com/</a:t>
            </a:r>
            <a:endParaRPr lang="en-US" sz="2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err="1">
                <a:ln>
                  <a:noFill/>
                </a:ln>
                <a:solidFill>
                  <a:schemeClr val="tx1"/>
                </a:solidFill>
                <a:effectLst/>
                <a:latin typeface="Arial" panose="020B0604020202020204" pitchFamily="34" charset="0"/>
              </a:rPr>
              <a:t>CoConstruct</a:t>
            </a:r>
            <a:r>
              <a:rPr kumimoji="0" lang="en-US" altLang="en-US" sz="2800" b="0" i="0" u="none" strike="noStrike" cap="none" normalizeH="0" baseline="0" dirty="0">
                <a:ln>
                  <a:noFill/>
                </a:ln>
                <a:solidFill>
                  <a:schemeClr val="tx1"/>
                </a:solidFill>
                <a:effectLst/>
                <a:latin typeface="Arial" panose="020B0604020202020204" pitchFamily="34" charset="0"/>
              </a:rPr>
              <a:t>: Software for builders and remodelers to manage projects, clients, and communications.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sz="2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https://www.coconstruct.com/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5566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FB8ED-2723-24A3-FDE7-3C655758E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FF57AE-1B33-5DC6-63BB-3E2A3EC3DDC8}"/>
              </a:ext>
            </a:extLst>
          </p:cNvPr>
          <p:cNvSpPr>
            <a:spLocks noGrp="1"/>
          </p:cNvSpPr>
          <p:nvPr>
            <p:ph type="title"/>
          </p:nvPr>
        </p:nvSpPr>
        <p:spPr/>
        <p:txBody>
          <a:bodyPr/>
          <a:lstStyle/>
          <a:p>
            <a:endParaRPr lang="en-US" dirty="0"/>
          </a:p>
        </p:txBody>
      </p:sp>
      <p:sp>
        <p:nvSpPr>
          <p:cNvPr id="6" name="Rectangle 3">
            <a:extLst>
              <a:ext uri="{FF2B5EF4-FFF2-40B4-BE49-F238E27FC236}">
                <a16:creationId xmlns:a16="http://schemas.microsoft.com/office/drawing/2014/main" id="{9995EC70-165C-581A-8681-71550ABB6926}"/>
              </a:ext>
            </a:extLst>
          </p:cNvPr>
          <p:cNvSpPr>
            <a:spLocks noChangeArrowheads="1"/>
          </p:cNvSpPr>
          <p:nvPr/>
        </p:nvSpPr>
        <p:spPr bwMode="auto">
          <a:xfrm rot="10800000" flipV="1">
            <a:off x="1828800" y="2667000"/>
            <a:ext cx="53340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8000" b="1" i="0" u="none" strike="noStrike" cap="none" normalizeH="0" baseline="0" dirty="0">
                <a:ln>
                  <a:noFill/>
                </a:ln>
                <a:solidFill>
                  <a:schemeClr val="tx1"/>
                </a:solidFill>
                <a:effectLst/>
                <a:latin typeface="Arial" panose="020B0604020202020204" pitchFamily="34" charset="0"/>
              </a:rPr>
              <a:t>Thank You</a:t>
            </a:r>
            <a:endParaRPr kumimoji="0" lang="en-US" altLang="en-US" sz="8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750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Customers face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poor communication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transparency</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builders, leading to misunderstandings and disputes.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project details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materials and finishes are often verbally discussed but not properly tracked.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Customers struggle to track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progress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payments, and builder adherence to agreed-upon specifications.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proposed web app will offer a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centralized platform</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real-time communication, progress updates, and documented agreements to reduce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misunderstandings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ensure </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transparency</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126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idx="1"/>
          </p:nvPr>
        </p:nvSpPr>
        <p:spPr/>
        <p:txBody>
          <a:bodyPr>
            <a:normAutofit fontScale="92500"/>
          </a:bodyPr>
          <a:lstStyle/>
          <a:p>
            <a:pPr marL="0" indent="0" eaLnBrk="0" fontAlgn="base" hangingPunct="0">
              <a:spcBef>
                <a:spcPct val="0"/>
              </a:spcBef>
              <a:spcAft>
                <a:spcPct val="0"/>
              </a:spcAft>
              <a:buNone/>
            </a:pPr>
            <a:r>
              <a:rPr lang="en-US" sz="2800" u="sng" dirty="0">
                <a:latin typeface="Times New Roman" panose="02020603050405020304" pitchFamily="18" charset="0"/>
                <a:cs typeface="Times New Roman" panose="02020603050405020304" pitchFamily="18" charset="0"/>
              </a:rPr>
              <a:t>Features of the project</a:t>
            </a: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Chat &amp; Communication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seamless communication between customers, builders, and </a:t>
            </a:r>
            <a:r>
              <a:rPr kumimoji="0" lang="en-US" altLang="en-US" sz="2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tradies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better project coordination.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Products Selection &amp; Documentation Tracking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documented agreements for customer selections like materials, appliances, and finishes, reducing misunderstandings.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Documentation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Automatically generates project-related documents and searches through keywords for efficient information retrieval.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Project &amp; Task Management Dashboards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Centralized dashboards for tracking progress, deadlines, payments, and task milestones, keeping everything organized.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Verified Builders Status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Offers a verification system to ensure builders comply with Victorian standards, boosting credibility and trust.</a:t>
            </a:r>
          </a:p>
        </p:txBody>
      </p:sp>
    </p:spTree>
    <p:extLst>
      <p:ext uri="{BB962C8B-B14F-4D97-AF65-F5344CB8AC3E}">
        <p14:creationId xmlns:p14="http://schemas.microsoft.com/office/powerpoint/2010/main" val="3587366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idx="1"/>
          </p:nvPr>
        </p:nvSpPr>
        <p:spPr/>
        <p:txBody>
          <a:bodyPr/>
          <a:lstStyle/>
          <a:p>
            <a:pPr lvl="0" eaLnBrk="0" fontAlgn="base" hangingPunct="0">
              <a:spcBef>
                <a:spcPct val="0"/>
              </a:spcBef>
              <a:spcAft>
                <a:spcPct val="0"/>
              </a:spcAft>
              <a:buFontTx/>
              <a:buChar char="•"/>
            </a:pPr>
            <a:endParaRPr lang="en-US" altLang="en-US"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endParaRPr lang="en-US" altLang="en-US" sz="20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lang="en-US" dirty="0"/>
              <a:t>Methodology/Algorithm</a:t>
            </a:r>
          </a:p>
          <a:p>
            <a:pPr marL="0" lvl="0" indent="0" eaLnBrk="0" fontAlgn="base" hangingPunct="0">
              <a:spcBef>
                <a:spcPct val="0"/>
              </a:spcBef>
              <a:spcAft>
                <a:spcPct val="0"/>
              </a:spcAft>
              <a:buNone/>
            </a:pPr>
            <a:endParaRPr lang="en-US" altLang="en-US" sz="2000" b="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r>
              <a:rPr lang="en-US" altLang="en-US" sz="2800" b="0" dirty="0">
                <a:latin typeface="Times New Roman" panose="02020603050405020304" pitchFamily="18" charset="0"/>
                <a:cs typeface="Times New Roman" panose="02020603050405020304" pitchFamily="18" charset="0"/>
              </a:rPr>
              <a:t>Sprints and Iterations:</a:t>
            </a:r>
          </a:p>
          <a:p>
            <a:pPr lvl="0" eaLnBrk="0" fontAlgn="base" hangingPunct="0">
              <a:spcBef>
                <a:spcPct val="0"/>
              </a:spcBef>
              <a:spcAft>
                <a:spcPct val="0"/>
              </a:spcAft>
              <a:buFontTx/>
              <a:buChar char="•"/>
            </a:pPr>
            <a:r>
              <a:rPr lang="en-US" altLang="en-US" sz="2800" b="0" dirty="0">
                <a:latin typeface="Times New Roman" panose="02020603050405020304" pitchFamily="18" charset="0"/>
                <a:cs typeface="Times New Roman" panose="02020603050405020304" pitchFamily="18" charset="0"/>
              </a:rPr>
              <a:t> Daily Stand-ups: </a:t>
            </a:r>
          </a:p>
          <a:p>
            <a:pPr lvl="0" eaLnBrk="0" fontAlgn="base" hangingPunct="0">
              <a:spcBef>
                <a:spcPct val="0"/>
              </a:spcBef>
              <a:spcAft>
                <a:spcPct val="0"/>
              </a:spcAft>
              <a:buFontTx/>
              <a:buChar char="•"/>
            </a:pPr>
            <a:r>
              <a:rPr lang="en-US" altLang="en-US" sz="2800" b="0" dirty="0">
                <a:latin typeface="Times New Roman" panose="02020603050405020304" pitchFamily="18" charset="0"/>
                <a:cs typeface="Times New Roman" panose="02020603050405020304" pitchFamily="18" charset="0"/>
              </a:rPr>
              <a:t>User Stories and Backlog: </a:t>
            </a:r>
          </a:p>
          <a:p>
            <a:pPr lvl="0" eaLnBrk="0" fontAlgn="base" hangingPunct="0">
              <a:spcBef>
                <a:spcPct val="0"/>
              </a:spcBef>
              <a:spcAft>
                <a:spcPct val="0"/>
              </a:spcAft>
              <a:buFontTx/>
              <a:buChar char="•"/>
            </a:pPr>
            <a:r>
              <a:rPr lang="en-US" altLang="en-US" sz="2800" b="0" dirty="0">
                <a:latin typeface="Times New Roman" panose="02020603050405020304" pitchFamily="18" charset="0"/>
                <a:cs typeface="Times New Roman" panose="02020603050405020304" pitchFamily="18" charset="0"/>
              </a:rPr>
              <a:t>Continuous Integration and Delivery (CI/CD):</a:t>
            </a:r>
          </a:p>
        </p:txBody>
      </p:sp>
    </p:spTree>
    <p:extLst>
      <p:ext uri="{BB962C8B-B14F-4D97-AF65-F5344CB8AC3E}">
        <p14:creationId xmlns:p14="http://schemas.microsoft.com/office/powerpoint/2010/main" val="287230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(Cont. )</a:t>
            </a:r>
          </a:p>
        </p:txBody>
      </p:sp>
      <p:sp>
        <p:nvSpPr>
          <p:cNvPr id="3" name="Content Placeholder 2"/>
          <p:cNvSpPr>
            <a:spLocks noGrp="1"/>
          </p:cNvSpPr>
          <p:nvPr>
            <p:ph idx="1"/>
          </p:nvPr>
        </p:nvSpPr>
        <p:spPr/>
        <p:txBody>
          <a:bodyPr>
            <a:normAutofit lnSpcReduction="10000"/>
          </a:bodyPr>
          <a:lstStyle/>
          <a:p>
            <a:r>
              <a:rPr lang="en-US" u="sng" dirty="0">
                <a:latin typeface="Times New Roman" panose="02020603050405020304" pitchFamily="18" charset="0"/>
                <a:cs typeface="Times New Roman" panose="02020603050405020304" pitchFamily="18" charset="0"/>
              </a:rPr>
              <a:t>Technologies to be used</a:t>
            </a:r>
          </a:p>
          <a:p>
            <a:pPr marL="0" indent="0">
              <a:buNone/>
            </a:pPr>
            <a:endParaRPr lang="en-US" u="sng" dirty="0">
              <a:latin typeface="Times New Roman" panose="02020603050405020304" pitchFamily="18" charset="0"/>
              <a:cs typeface="Times New Roman" panose="02020603050405020304" pitchFamily="18" charset="0"/>
            </a:endParaRPr>
          </a:p>
          <a:p>
            <a:pPr marL="342900" marR="0" lvl="0" indent="-342900">
              <a:lnSpc>
                <a:spcPct val="150000"/>
              </a:lnSpc>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Frontend:</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React.js</a:t>
            </a:r>
            <a:endParaRPr lang="en-US" b="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Backend/Database: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Firebase</a:t>
            </a:r>
            <a:endParaRPr lang="en-US" b="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Real-Time Communication: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Real time Firebase Database</a:t>
            </a:r>
            <a:endParaRPr lang="en-US" b="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65"/>
              </a:spcBef>
              <a:spcAft>
                <a:spcPts val="0"/>
              </a:spcAft>
              <a:buSzPts val="1000"/>
              <a:buFont typeface="Symbol" panose="05050102010706020507" pitchFamily="18" charset="2"/>
              <a:buChar char=""/>
              <a:tabLst>
                <a:tab pos="457200" algn="l"/>
              </a:tabLs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Task Scheduling &amp; Progress Tracking:</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Firebase </a:t>
            </a:r>
            <a:r>
              <a:rPr lang="en-US" b="0" dirty="0" err="1">
                <a:effectLst/>
                <a:latin typeface="Times New Roman" panose="02020603050405020304" pitchFamily="18" charset="0"/>
                <a:ea typeface="Calibri" panose="020F0502020204030204" pitchFamily="34" charset="0"/>
                <a:cs typeface="Times New Roman" panose="02020603050405020304" pitchFamily="18" charset="0"/>
              </a:rPr>
              <a:t>Firestore</a:t>
            </a:r>
            <a:r>
              <a:rPr lang="en-US" b="0" dirty="0">
                <a:effectLst/>
                <a:latin typeface="Times New Roman" panose="02020603050405020304" pitchFamily="18" charset="0"/>
                <a:ea typeface="Calibri" panose="020F0502020204030204" pitchFamily="34" charset="0"/>
                <a:cs typeface="Times New Roman" panose="02020603050405020304" pitchFamily="18" charset="0"/>
              </a:rPr>
              <a:t> for scheduled tasks</a:t>
            </a:r>
            <a:endParaRPr lang="en-US" b="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9093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1002</Words>
  <Application>Microsoft Office PowerPoint</Application>
  <PresentationFormat>On-screen Show (4:3)</PresentationFormat>
  <Paragraphs>133</Paragraphs>
  <Slides>55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Symbol</vt:lpstr>
      <vt:lpstr>Times New Roman</vt:lpstr>
      <vt:lpstr>Office Theme</vt:lpstr>
      <vt:lpstr>FYP Proposal Defense &lt;&lt;Builder Management System&gt;&gt;</vt:lpstr>
      <vt:lpstr>Table of Contents</vt:lpstr>
      <vt:lpstr>Introduction</vt:lpstr>
      <vt:lpstr>Introduction</vt:lpstr>
      <vt:lpstr>Background</vt:lpstr>
      <vt:lpstr>Problem Statement</vt:lpstr>
      <vt:lpstr>Proposed Solution</vt:lpstr>
      <vt:lpstr>Proposed Solution</vt:lpstr>
      <vt:lpstr>Proposed Solution (Cont. )</vt:lpstr>
      <vt:lpstr>Proposed Solution (Cont. )</vt:lpstr>
      <vt:lpstr>Project Scope</vt:lpstr>
      <vt:lpstr>Project Scope</vt:lpstr>
      <vt:lpstr>Work Flow Diagram</vt:lpstr>
      <vt:lpstr>Sequence Diagram</vt:lpstr>
      <vt:lpstr>Sequence Diagram</vt:lpstr>
      <vt:lpstr>Sequence Diagram</vt:lpstr>
      <vt:lpstr>Sequence Diagram</vt:lpstr>
      <vt:lpstr>Work Breakdown Structure</vt:lpstr>
      <vt:lpstr>Use-Case Diagram</vt:lpstr>
      <vt:lpstr>Prototype Designs (screen 1)</vt:lpstr>
      <vt:lpstr>Prototype Designs (screen 2)</vt:lpstr>
      <vt:lpstr>Prototype Designs (screen 3)</vt:lpstr>
      <vt:lpstr>Prototype Designs (screen 4)</vt:lpstr>
      <vt:lpstr>Prototype Designs (screen 5)</vt:lpstr>
      <vt:lpstr>Prototype Designs (screen 6)</vt:lpstr>
      <vt:lpstr>Prototype Designs (screen 7)</vt:lpstr>
      <vt:lpstr>Prototype Designs (screen 8)</vt:lpstr>
      <vt:lpstr>Prototype Designs (screen 9)</vt:lpstr>
      <vt:lpstr>Prototype Designs (screen 10)</vt:lpstr>
      <vt:lpstr>Prototype Designs (screen 11)</vt:lpstr>
      <vt:lpstr>Prototype Designs (screen 12)</vt:lpstr>
      <vt:lpstr>Prototype Designs (screen 13)</vt:lpstr>
      <vt:lpstr>Prototype Designs (screen 14)</vt:lpstr>
      <vt:lpstr>Prototype Designs (screen 15)</vt:lpstr>
      <vt:lpstr>Prototype Designs (screen 16)</vt:lpstr>
      <vt:lpstr>Prototype Designs (screen 17)</vt:lpstr>
      <vt:lpstr>Prototype Designs (screen 18)</vt:lpstr>
      <vt:lpstr>Prototype Designs (screen 19)</vt:lpstr>
      <vt:lpstr>Prototype Designs (screen 20)</vt:lpstr>
      <vt:lpstr>Prototype Designs (screen 21)</vt:lpstr>
      <vt:lpstr>Prototype Designs (screen 22)</vt:lpstr>
      <vt:lpstr>Prototype Designs (screen 23)</vt:lpstr>
      <vt:lpstr>Prototype Designs (screen 24)</vt:lpstr>
      <vt:lpstr>Prototype Designs (screen 25)</vt:lpstr>
      <vt:lpstr>Prototype Designs (screen 26)</vt:lpstr>
      <vt:lpstr>Prototype Designs (screen 27)</vt:lpstr>
      <vt:lpstr>Prototype Designs (screen 28)</vt:lpstr>
      <vt:lpstr>Prototype Designs (screen 29)</vt:lpstr>
      <vt:lpstr>Prototype Designs (screen 30)</vt:lpstr>
      <vt:lpstr>Prototype Designs (screen 31)</vt:lpstr>
      <vt:lpstr>Prototype Designs (screen 32)</vt:lpstr>
      <vt:lpstr>Prototype Designs (screen 33)</vt:lpstr>
      <vt:lpstr>Prototype Designs (screen 34)</vt:lpstr>
      <vt:lpstr>References</vt:lpstr>
      <vt:lpstr>PowerPoint Presentation</vt:lpstr>
    </vt:vector>
  </TitlesOfParts>
  <Manager>HOD SE</Manager>
  <Company>Bahria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Proposal Defense Presentation Format</dc:title>
  <dc:subject>FYP</dc:subject>
  <dc:creator>Engr. M.  Adnan Ur Rehman</dc:creator>
  <dc:description>Approved by HOD SE</dc:description>
  <cp:lastModifiedBy>02-131212-009</cp:lastModifiedBy>
  <cp:revision>43</cp:revision>
  <dcterms:created xsi:type="dcterms:W3CDTF">2006-08-16T00:00:00Z</dcterms:created>
  <dcterms:modified xsi:type="dcterms:W3CDTF">2025-02-13T17:10:34Z</dcterms:modified>
  <cp:version>1</cp:version>
</cp:coreProperties>
</file>